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23"/>
  </p:notesMasterIdLst>
  <p:sldIdLst>
    <p:sldId id="256" r:id="rId2"/>
    <p:sldId id="258" r:id="rId3"/>
    <p:sldId id="257" r:id="rId4"/>
    <p:sldId id="260" r:id="rId5"/>
    <p:sldId id="261" r:id="rId6"/>
    <p:sldId id="266" r:id="rId7"/>
    <p:sldId id="268" r:id="rId8"/>
    <p:sldId id="275" r:id="rId9"/>
    <p:sldId id="265" r:id="rId10"/>
    <p:sldId id="259" r:id="rId11"/>
    <p:sldId id="262" r:id="rId12"/>
    <p:sldId id="274" r:id="rId13"/>
    <p:sldId id="267" r:id="rId14"/>
    <p:sldId id="269" r:id="rId15"/>
    <p:sldId id="270" r:id="rId16"/>
    <p:sldId id="277" r:id="rId17"/>
    <p:sldId id="271" r:id="rId18"/>
    <p:sldId id="272" r:id="rId19"/>
    <p:sldId id="273" r:id="rId20"/>
    <p:sldId id="276" r:id="rId21"/>
    <p:sldId id="26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177"/>
  </p:normalViewPr>
  <p:slideViewPr>
    <p:cSldViewPr snapToGrid="0" snapToObjects="1">
      <p:cViewPr varScale="1">
        <p:scale>
          <a:sx n="100" d="100"/>
          <a:sy n="100" d="100"/>
        </p:scale>
        <p:origin x="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59B5D-DD06-3442-B229-FF3D645871DA}" type="datetimeFigureOut">
              <a:rPr lang="en-US" smtClean="0"/>
              <a:t>6/9/19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A5CC4B-FB5B-1D4F-9D27-2078CFB0C445}" type="slidenum">
              <a:rPr lang="en-US" smtClean="0"/>
              <a:t>‹#›</a:t>
            </a:fld>
            <a:endParaRPr lang="en-US"/>
          </a:p>
        </p:txBody>
      </p:sp>
    </p:spTree>
    <p:extLst>
      <p:ext uri="{BB962C8B-B14F-4D97-AF65-F5344CB8AC3E}">
        <p14:creationId xmlns:p14="http://schemas.microsoft.com/office/powerpoint/2010/main" val="3451947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image stitching? </a:t>
            </a:r>
          </a:p>
          <a:p>
            <a:r>
              <a:rPr lang="en-US" dirty="0"/>
              <a:t>Image stitching is the process whereby combines multiple photographic images with overlapping fields of views to </a:t>
            </a:r>
            <a:r>
              <a:rPr lang="en-US" dirty="0" err="1"/>
              <a:t>producea</a:t>
            </a:r>
            <a:r>
              <a:rPr lang="en-US" dirty="0"/>
              <a:t> panorama or high resolution image. There are a few considerations to take in, one lens distortion and detectable features.</a:t>
            </a:r>
          </a:p>
          <a:p>
            <a:endParaRPr lang="en-US" dirty="0"/>
          </a:p>
          <a:p>
            <a:endParaRPr lang="en-US" dirty="0"/>
          </a:p>
        </p:txBody>
      </p:sp>
      <p:sp>
        <p:nvSpPr>
          <p:cNvPr id="4" name="Slide Number Placeholder 3"/>
          <p:cNvSpPr>
            <a:spLocks noGrp="1"/>
          </p:cNvSpPr>
          <p:nvPr>
            <p:ph type="sldNum" sz="quarter" idx="5"/>
          </p:nvPr>
        </p:nvSpPr>
        <p:spPr/>
        <p:txBody>
          <a:bodyPr/>
          <a:lstStyle/>
          <a:p>
            <a:fld id="{8FA5CC4B-FB5B-1D4F-9D27-2078CFB0C445}" type="slidenum">
              <a:rPr lang="en-US" smtClean="0"/>
              <a:t>4</a:t>
            </a:fld>
            <a:endParaRPr lang="en-US"/>
          </a:p>
        </p:txBody>
      </p:sp>
    </p:spTree>
    <p:extLst>
      <p:ext uri="{BB962C8B-B14F-4D97-AF65-F5344CB8AC3E}">
        <p14:creationId xmlns:p14="http://schemas.microsoft.com/office/powerpoint/2010/main" val="2784598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imges</a:t>
            </a:r>
            <a:r>
              <a:rPr lang="en-US" dirty="0"/>
              <a:t> edges are no longer visible. All of the edges have been smoothed out using multiband blending. </a:t>
            </a:r>
          </a:p>
        </p:txBody>
      </p:sp>
      <p:sp>
        <p:nvSpPr>
          <p:cNvPr id="4" name="Slide Number Placeholder 3"/>
          <p:cNvSpPr>
            <a:spLocks noGrp="1"/>
          </p:cNvSpPr>
          <p:nvPr>
            <p:ph type="sldNum" sz="quarter" idx="5"/>
          </p:nvPr>
        </p:nvSpPr>
        <p:spPr/>
        <p:txBody>
          <a:bodyPr/>
          <a:lstStyle/>
          <a:p>
            <a:fld id="{8FA5CC4B-FB5B-1D4F-9D27-2078CFB0C445}" type="slidenum">
              <a:rPr lang="en-US" smtClean="0"/>
              <a:t>15</a:t>
            </a:fld>
            <a:endParaRPr lang="en-US"/>
          </a:p>
        </p:txBody>
      </p:sp>
    </p:spTree>
    <p:extLst>
      <p:ext uri="{BB962C8B-B14F-4D97-AF65-F5344CB8AC3E}">
        <p14:creationId xmlns:p14="http://schemas.microsoft.com/office/powerpoint/2010/main" val="155027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Sift features are extracted from all of images. After matching all of the features, the m images with the greatest number of feature matches to a given image are checked for image match</a:t>
            </a:r>
          </a:p>
          <a:p>
            <a:r>
              <a:rPr lang="en-US" dirty="0"/>
              <a:t>-</a:t>
            </a:r>
          </a:p>
          <a:p>
            <a:r>
              <a:rPr lang="en-US" dirty="0"/>
              <a:t>The first step of the panoramic recognition algorithm is to extract and match SIFT features between all of the images. At each feature location, a characteristic scale and orientation is established. </a:t>
            </a:r>
          </a:p>
          <a:p>
            <a:r>
              <a:rPr lang="en-US" dirty="0"/>
              <a:t>This gives a similarity invariant frame in which to make measurement. Since SIFT feature are invariant under rotation and scale changes, it can handle the images with varying orientation and zoom. Once features have been extracted from all images, they must be matched.</a:t>
            </a:r>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8FA5CC4B-FB5B-1D4F-9D27-2078CFB0C445}" type="slidenum">
              <a:rPr lang="en-US" smtClean="0"/>
              <a:t>5</a:t>
            </a:fld>
            <a:endParaRPr lang="en-US"/>
          </a:p>
        </p:txBody>
      </p:sp>
    </p:spTree>
    <p:extLst>
      <p:ext uri="{BB962C8B-B14F-4D97-AF65-F5344CB8AC3E}">
        <p14:creationId xmlns:p14="http://schemas.microsoft.com/office/powerpoint/2010/main" val="175303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&lt;First, RANSAC is performed to compute the homography and then a probabilistic </a:t>
            </a:r>
            <a:r>
              <a:rPr lang="en-US" dirty="0">
                <a:highlight>
                  <a:srgbClr val="FFFF00"/>
                </a:highlight>
              </a:rPr>
              <a:t>model is invoked to verify the image match based on </a:t>
            </a:r>
            <a:r>
              <a:rPr lang="en-US" dirty="0"/>
              <a:t>the number of inliers.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of invariant local features and probabilistic model to verify image matches allow us </a:t>
            </a:r>
            <a:r>
              <a:rPr lang="en-US" b="1" dirty="0">
                <a:solidFill>
                  <a:srgbClr val="FF0000"/>
                </a:solidFill>
                <a:highlight>
                  <a:srgbClr val="FFFF00"/>
                </a:highlight>
              </a:rPr>
              <a:t>recognize multiple panoramas in unordered  </a:t>
            </a:r>
            <a:r>
              <a:rPr lang="en-US" b="1" dirty="0">
                <a:solidFill>
                  <a:srgbClr val="FF0000"/>
                </a:solidFill>
              </a:rPr>
              <a:t>image set</a:t>
            </a:r>
            <a:r>
              <a:rPr lang="en-US" dirty="0">
                <a:solidFill>
                  <a:srgbClr val="FF0000"/>
                </a:solidFill>
              </a:rPr>
              <a:t>s</a:t>
            </a:r>
            <a:r>
              <a:rPr lang="en-US" dirty="0"/>
              <a:t>, and stitch them fully automatically without user input. &gt;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at this stage – the objective is to find all matching feature.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Connected sets of images matches will become panoramas. Hence here the m images with the large number of matches of the feature will be identified to form panorama. </a:t>
            </a:r>
          </a:p>
          <a:p>
            <a:r>
              <a:rPr lang="en-US" dirty="0"/>
              <a:t>For each image – select m candidate matching images that have the most feature matches to this image. And </a:t>
            </a:r>
            <a:r>
              <a:rPr lang="en-US" b="1" dirty="0"/>
              <a:t>find geometrically consistent feature matches </a:t>
            </a:r>
            <a:r>
              <a:rPr lang="en-US" dirty="0"/>
              <a:t>using RANSAC to solve for the homography between pairs of image. verify the image matches using probabilistic model.</a:t>
            </a:r>
          </a:p>
          <a:p>
            <a:endParaRPr lang="en-US" dirty="0"/>
          </a:p>
          <a:p>
            <a:r>
              <a:rPr lang="en-US" dirty="0"/>
              <a:t>And we apply probability model to verify the match.   </a:t>
            </a:r>
          </a:p>
        </p:txBody>
      </p:sp>
      <p:sp>
        <p:nvSpPr>
          <p:cNvPr id="4" name="Slide Number Placeholder 3"/>
          <p:cNvSpPr>
            <a:spLocks noGrp="1"/>
          </p:cNvSpPr>
          <p:nvPr>
            <p:ph type="sldNum" sz="quarter" idx="5"/>
          </p:nvPr>
        </p:nvSpPr>
        <p:spPr/>
        <p:txBody>
          <a:bodyPr/>
          <a:lstStyle/>
          <a:p>
            <a:fld id="{8FA5CC4B-FB5B-1D4F-9D27-2078CFB0C445}" type="slidenum">
              <a:rPr lang="en-US" smtClean="0"/>
              <a:t>6</a:t>
            </a:fld>
            <a:endParaRPr lang="en-US"/>
          </a:p>
        </p:txBody>
      </p:sp>
    </p:spTree>
    <p:extLst>
      <p:ext uri="{BB962C8B-B14F-4D97-AF65-F5344CB8AC3E}">
        <p14:creationId xmlns:p14="http://schemas.microsoft.com/office/powerpoint/2010/main" val="333896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connected component, we perform bundle adjustment.</a:t>
            </a:r>
          </a:p>
          <a:p>
            <a:r>
              <a:rPr lang="en-US" dirty="0"/>
              <a:t>Given a set of geometrically consistent matches between images, we </a:t>
            </a:r>
            <a:r>
              <a:rPr lang="en-US" b="1" dirty="0"/>
              <a:t>use bundle adjustment </a:t>
            </a:r>
            <a:r>
              <a:rPr lang="en-US" b="0" dirty="0"/>
              <a:t> to solve for all of the camera parameters. It is essential because the concatenation of pairwise </a:t>
            </a:r>
            <a:r>
              <a:rPr lang="en-US" b="0" dirty="0" err="1"/>
              <a:t>homographies</a:t>
            </a:r>
            <a:r>
              <a:rPr lang="en-US" b="0" dirty="0"/>
              <a:t> would cause accumulated errors and disregard multiple constraints between images. Images are added to the bundle adjuster one by one, with the best matching image at each step. </a:t>
            </a:r>
            <a:endParaRPr lang="en-US" b="1" dirty="0"/>
          </a:p>
          <a:p>
            <a:endParaRPr lang="en-US" dirty="0"/>
          </a:p>
        </p:txBody>
      </p:sp>
      <p:sp>
        <p:nvSpPr>
          <p:cNvPr id="4" name="Slide Number Placeholder 3"/>
          <p:cNvSpPr>
            <a:spLocks noGrp="1"/>
          </p:cNvSpPr>
          <p:nvPr>
            <p:ph type="sldNum" sz="quarter" idx="5"/>
          </p:nvPr>
        </p:nvSpPr>
        <p:spPr/>
        <p:txBody>
          <a:bodyPr/>
          <a:lstStyle/>
          <a:p>
            <a:fld id="{8FA5CC4B-FB5B-1D4F-9D27-2078CFB0C445}" type="slidenum">
              <a:rPr lang="en-US" smtClean="0"/>
              <a:t>7</a:t>
            </a:fld>
            <a:endParaRPr lang="en-US"/>
          </a:p>
        </p:txBody>
      </p:sp>
    </p:spTree>
    <p:extLst>
      <p:ext uri="{BB962C8B-B14F-4D97-AF65-F5344CB8AC3E}">
        <p14:creationId xmlns:p14="http://schemas.microsoft.com/office/powerpoint/2010/main" val="296678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role of blending is to define how pixels of each image will be merged.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we render the panorama using multi-band blending. </a:t>
            </a:r>
            <a:r>
              <a:rPr lang="en-US" dirty="0" err="1"/>
              <a:t>Multibanding</a:t>
            </a:r>
            <a:r>
              <a:rPr lang="en-US" dirty="0"/>
              <a:t> - There are some image edges are still visible due to a number of unmodelled effects, such as parallax effects due to unwanted motion of the optical center, misregistration errors due to mismodelling of the camera, radial distortion. </a:t>
            </a:r>
          </a:p>
          <a:p>
            <a:r>
              <a:rPr lang="en-US" dirty="0"/>
              <a:t>The idea behind multiband blending is to blend low frequencies over a large spatial range, and high frequencies over a short range. All these edges can be smoothed out using multiband blending. </a:t>
            </a:r>
          </a:p>
          <a:p>
            <a:r>
              <a:rPr lang="en-US" dirty="0"/>
              <a:t>For each band, overlapping images are linearly combined using the corresponding blend weights. This causes high frequency band to be blended over short ranges and low frequency bands are blended over larger range. </a:t>
            </a:r>
          </a:p>
          <a:p>
            <a:endParaRPr lang="en-US" dirty="0"/>
          </a:p>
          <a:p>
            <a:r>
              <a:rPr lang="en-US" dirty="0"/>
              <a:t>Multiband blending scheme ensure smooth transition between images despite illumination differences. </a:t>
            </a:r>
          </a:p>
          <a:p>
            <a:r>
              <a:rPr lang="en-US" dirty="0"/>
              <a:t>	</a:t>
            </a:r>
          </a:p>
        </p:txBody>
      </p:sp>
      <p:sp>
        <p:nvSpPr>
          <p:cNvPr id="4" name="Slide Number Placeholder 3"/>
          <p:cNvSpPr>
            <a:spLocks noGrp="1"/>
          </p:cNvSpPr>
          <p:nvPr>
            <p:ph type="sldNum" sz="quarter" idx="5"/>
          </p:nvPr>
        </p:nvSpPr>
        <p:spPr/>
        <p:txBody>
          <a:bodyPr/>
          <a:lstStyle/>
          <a:p>
            <a:fld id="{8FA5CC4B-FB5B-1D4F-9D27-2078CFB0C445}" type="slidenum">
              <a:rPr lang="en-US" smtClean="0"/>
              <a:t>8</a:t>
            </a:fld>
            <a:endParaRPr lang="en-US"/>
          </a:p>
        </p:txBody>
      </p:sp>
    </p:spTree>
    <p:extLst>
      <p:ext uri="{BB962C8B-B14F-4D97-AF65-F5344CB8AC3E}">
        <p14:creationId xmlns:p14="http://schemas.microsoft.com/office/powerpoint/2010/main" val="1772473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Multiband blending allows blending the overall colors and mitigate the differences in the scale or the exposure between the images to remove the sharp differences in the exposure.</a:t>
            </a:r>
          </a:p>
          <a:p>
            <a:r>
              <a:rPr lang="en-US" dirty="0"/>
              <a:t>Image blending involves executing the adjustments figured out in the calibration stage – combined with remapping of the images to an output projection.</a:t>
            </a:r>
          </a:p>
          <a:p>
            <a:r>
              <a:rPr lang="en-US" dirty="0"/>
              <a:t>Like color adjustment – to compensate for the exposure differences. Images are blended  and seam line adjustment is done to minimize the </a:t>
            </a:r>
            <a:r>
              <a:rPr lang="en-US" dirty="0" err="1"/>
              <a:t>visiblity</a:t>
            </a:r>
            <a:r>
              <a:rPr lang="en-US" dirty="0"/>
              <a:t> of the seams between images.</a:t>
            </a:r>
          </a:p>
          <a:p>
            <a:r>
              <a:rPr lang="en-US" dirty="0"/>
              <a:t>What is gain compensation – to minimize the intensity of overlapping pixels. </a:t>
            </a:r>
          </a:p>
        </p:txBody>
      </p:sp>
      <p:sp>
        <p:nvSpPr>
          <p:cNvPr id="4" name="Slide Number Placeholder 3"/>
          <p:cNvSpPr>
            <a:spLocks noGrp="1"/>
          </p:cNvSpPr>
          <p:nvPr>
            <p:ph type="sldNum" sz="quarter" idx="5"/>
          </p:nvPr>
        </p:nvSpPr>
        <p:spPr/>
        <p:txBody>
          <a:bodyPr/>
          <a:lstStyle/>
          <a:p>
            <a:fld id="{8FA5CC4B-FB5B-1D4F-9D27-2078CFB0C445}" type="slidenum">
              <a:rPr lang="en-US" smtClean="0"/>
              <a:t>9</a:t>
            </a:fld>
            <a:endParaRPr lang="en-US"/>
          </a:p>
        </p:txBody>
      </p:sp>
    </p:spTree>
    <p:extLst>
      <p:ext uri="{BB962C8B-B14F-4D97-AF65-F5344CB8AC3E}">
        <p14:creationId xmlns:p14="http://schemas.microsoft.com/office/powerpoint/2010/main" val="178032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images. The algorithm detects connected components of image matches and unmatched images.</a:t>
            </a:r>
          </a:p>
        </p:txBody>
      </p:sp>
      <p:sp>
        <p:nvSpPr>
          <p:cNvPr id="4" name="Slide Number Placeholder 3"/>
          <p:cNvSpPr>
            <a:spLocks noGrp="1"/>
          </p:cNvSpPr>
          <p:nvPr>
            <p:ph type="sldNum" sz="quarter" idx="5"/>
          </p:nvPr>
        </p:nvSpPr>
        <p:spPr/>
        <p:txBody>
          <a:bodyPr/>
          <a:lstStyle/>
          <a:p>
            <a:fld id="{8FA5CC4B-FB5B-1D4F-9D27-2078CFB0C445}" type="slidenum">
              <a:rPr lang="en-US" smtClean="0"/>
              <a:t>12</a:t>
            </a:fld>
            <a:endParaRPr lang="en-US"/>
          </a:p>
        </p:txBody>
      </p:sp>
    </p:spTree>
    <p:extLst>
      <p:ext uri="{BB962C8B-B14F-4D97-AF65-F5344CB8AC3E}">
        <p14:creationId xmlns:p14="http://schemas.microsoft.com/office/powerpoint/2010/main" val="3809004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image edges are still visible due to unmodelled effects.</a:t>
            </a:r>
          </a:p>
        </p:txBody>
      </p:sp>
      <p:sp>
        <p:nvSpPr>
          <p:cNvPr id="4" name="Slide Number Placeholder 3"/>
          <p:cNvSpPr>
            <a:spLocks noGrp="1"/>
          </p:cNvSpPr>
          <p:nvPr>
            <p:ph type="sldNum" sz="quarter" idx="5"/>
          </p:nvPr>
        </p:nvSpPr>
        <p:spPr/>
        <p:txBody>
          <a:bodyPr/>
          <a:lstStyle/>
          <a:p>
            <a:fld id="{8FA5CC4B-FB5B-1D4F-9D27-2078CFB0C445}" type="slidenum">
              <a:rPr lang="en-US" smtClean="0"/>
              <a:t>13</a:t>
            </a:fld>
            <a:endParaRPr lang="en-US"/>
          </a:p>
        </p:txBody>
      </p:sp>
    </p:spTree>
    <p:extLst>
      <p:ext uri="{BB962C8B-B14F-4D97-AF65-F5344CB8AC3E}">
        <p14:creationId xmlns:p14="http://schemas.microsoft.com/office/powerpoint/2010/main" val="212489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was linearly blended. In this cases, the matches on the moving person caused small misregistration between the images, which cause blurring in the linearly blended result. But the multiband blended image is clear</a:t>
            </a:r>
          </a:p>
        </p:txBody>
      </p:sp>
      <p:sp>
        <p:nvSpPr>
          <p:cNvPr id="4" name="Slide Number Placeholder 3"/>
          <p:cNvSpPr>
            <a:spLocks noGrp="1"/>
          </p:cNvSpPr>
          <p:nvPr>
            <p:ph type="sldNum" sz="quarter" idx="5"/>
          </p:nvPr>
        </p:nvSpPr>
        <p:spPr/>
        <p:txBody>
          <a:bodyPr/>
          <a:lstStyle/>
          <a:p>
            <a:fld id="{8FA5CC4B-FB5B-1D4F-9D27-2078CFB0C445}" type="slidenum">
              <a:rPr lang="en-US" smtClean="0"/>
              <a:t>14</a:t>
            </a:fld>
            <a:endParaRPr lang="en-US"/>
          </a:p>
        </p:txBody>
      </p:sp>
    </p:spTree>
    <p:extLst>
      <p:ext uri="{BB962C8B-B14F-4D97-AF65-F5344CB8AC3E}">
        <p14:creationId xmlns:p14="http://schemas.microsoft.com/office/powerpoint/2010/main" val="98363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66D110F-E8CD-2D42-835B-E457E5B68E3D}" type="datetimeFigureOut">
              <a:rPr lang="en-US" smtClean="0"/>
              <a:t>6/9/19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34727030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6D110F-E8CD-2D42-835B-E457E5B68E3D}"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1768386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6D110F-E8CD-2D42-835B-E457E5B68E3D}"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22177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6D110F-E8CD-2D42-835B-E457E5B68E3D}" type="datetimeFigureOut">
              <a:rPr lang="en-US" smtClean="0"/>
              <a:t>6/9/19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3648463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66D110F-E8CD-2D42-835B-E457E5B68E3D}" type="datetimeFigureOut">
              <a:rPr lang="en-US" smtClean="0"/>
              <a:t>6/9/19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7879524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66D110F-E8CD-2D42-835B-E457E5B68E3D}" type="datetimeFigureOut">
              <a:rPr lang="en-US" smtClean="0"/>
              <a:t>6/9/19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322518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66D110F-E8CD-2D42-835B-E457E5B68E3D}" type="datetimeFigureOut">
              <a:rPr lang="en-US" smtClean="0"/>
              <a:t>6/9/19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A11344-40A5-0247-97A0-2A1A90A9612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6556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6D110F-E8CD-2D42-835B-E457E5B68E3D}" type="datetimeFigureOut">
              <a:rPr lang="en-US" smtClean="0"/>
              <a:t>6/9/19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280410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6D110F-E8CD-2D42-835B-E457E5B68E3D}" type="datetimeFigureOut">
              <a:rPr lang="en-US" smtClean="0"/>
              <a:t>6/9/19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1673252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66D110F-E8CD-2D42-835B-E457E5B68E3D}" type="datetimeFigureOut">
              <a:rPr lang="en-US" smtClean="0"/>
              <a:t>6/9/19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408035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66D110F-E8CD-2D42-835B-E457E5B68E3D}" type="datetimeFigureOut">
              <a:rPr lang="en-US" smtClean="0"/>
              <a:t>6/9/19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98A11344-40A5-0247-97A0-2A1A90A9612C}" type="slidenum">
              <a:rPr lang="en-US" smtClean="0"/>
              <a:t>‹#›</a:t>
            </a:fld>
            <a:endParaRPr lang="en-US"/>
          </a:p>
        </p:txBody>
      </p:sp>
    </p:spTree>
    <p:extLst>
      <p:ext uri="{BB962C8B-B14F-4D97-AF65-F5344CB8AC3E}">
        <p14:creationId xmlns:p14="http://schemas.microsoft.com/office/powerpoint/2010/main" val="1930732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66D110F-E8CD-2D42-835B-E457E5B68E3D}" type="datetimeFigureOut">
              <a:rPr lang="en-US" smtClean="0"/>
              <a:t>6/9/19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98A11344-40A5-0247-97A0-2A1A90A9612C}" type="slidenum">
              <a:rPr lang="en-US" smtClean="0"/>
              <a:t>‹#›</a:t>
            </a:fld>
            <a:endParaRPr lang="en-US"/>
          </a:p>
        </p:txBody>
      </p:sp>
    </p:spTree>
    <p:extLst>
      <p:ext uri="{BB962C8B-B14F-4D97-AF65-F5344CB8AC3E}">
        <p14:creationId xmlns:p14="http://schemas.microsoft.com/office/powerpoint/2010/main" val="61215681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0HLt2LLDhu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matthewalunbrown.com/papers/ijcv2007.pdf" TargetMode="External"/><Relationship Id="rId2" Type="http://schemas.openxmlformats.org/officeDocument/2006/relationships/hyperlink" Target="http://matthewalunbrown.com/autostitch/autostitch.html" TargetMode="External"/><Relationship Id="rId1" Type="http://schemas.openxmlformats.org/officeDocument/2006/relationships/slideLayout" Target="../slideLayouts/slideLayout2.xml"/><Relationship Id="rId5" Type="http://schemas.openxmlformats.org/officeDocument/2006/relationships/hyperlink" Target="https://en.wikipedia.org/wiki/Image_stitching" TargetMode="External"/><Relationship Id="rId4" Type="http://schemas.openxmlformats.org/officeDocument/2006/relationships/hyperlink" Target="https://en.wikipedia.org/wiki/Panoram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16D8-7C1F-1A43-8E69-A9FA54BBAE4D}"/>
              </a:ext>
            </a:extLst>
          </p:cNvPr>
          <p:cNvSpPr>
            <a:spLocks noGrp="1"/>
          </p:cNvSpPr>
          <p:nvPr>
            <p:ph type="ctrTitle"/>
          </p:nvPr>
        </p:nvSpPr>
        <p:spPr/>
        <p:txBody>
          <a:bodyPr/>
          <a:lstStyle/>
          <a:p>
            <a:r>
              <a:rPr lang="en-US" dirty="0" err="1"/>
              <a:t>autostitching</a:t>
            </a:r>
            <a:endParaRPr lang="en-US" dirty="0"/>
          </a:p>
        </p:txBody>
      </p:sp>
      <p:sp>
        <p:nvSpPr>
          <p:cNvPr id="3" name="Subtitle 2">
            <a:extLst>
              <a:ext uri="{FF2B5EF4-FFF2-40B4-BE49-F238E27FC236}">
                <a16:creationId xmlns:a16="http://schemas.microsoft.com/office/drawing/2014/main" id="{C1509A26-FF8B-C748-B706-842CA45E1259}"/>
              </a:ext>
            </a:extLst>
          </p:cNvPr>
          <p:cNvSpPr>
            <a:spLocks noGrp="1"/>
          </p:cNvSpPr>
          <p:nvPr>
            <p:ph type="subTitle" idx="1"/>
          </p:nvPr>
        </p:nvSpPr>
        <p:spPr/>
        <p:txBody>
          <a:bodyPr>
            <a:normAutofit lnSpcReduction="10000"/>
          </a:bodyPr>
          <a:lstStyle/>
          <a:p>
            <a:r>
              <a:rPr lang="en-US" dirty="0"/>
              <a:t>Fabian Tan Hann Shen </a:t>
            </a:r>
          </a:p>
          <a:p>
            <a:r>
              <a:rPr lang="en-US" dirty="0"/>
              <a:t>20185112</a:t>
            </a:r>
          </a:p>
          <a:p>
            <a:r>
              <a:rPr lang="en-US" dirty="0" err="1"/>
              <a:t>DongSeo</a:t>
            </a:r>
            <a:r>
              <a:rPr lang="en-US" dirty="0"/>
              <a:t> University</a:t>
            </a:r>
          </a:p>
        </p:txBody>
      </p:sp>
    </p:spTree>
    <p:extLst>
      <p:ext uri="{BB962C8B-B14F-4D97-AF65-F5344CB8AC3E}">
        <p14:creationId xmlns:p14="http://schemas.microsoft.com/office/powerpoint/2010/main" val="328070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7199-0216-5A47-9FA3-01F5D9E81572}"/>
              </a:ext>
            </a:extLst>
          </p:cNvPr>
          <p:cNvSpPr>
            <a:spLocks noGrp="1"/>
          </p:cNvSpPr>
          <p:nvPr>
            <p:ph type="title"/>
          </p:nvPr>
        </p:nvSpPr>
        <p:spPr/>
        <p:txBody>
          <a:bodyPr/>
          <a:lstStyle/>
          <a:p>
            <a:r>
              <a:rPr lang="en-US" dirty="0"/>
              <a:t>Experiment</a:t>
            </a:r>
          </a:p>
        </p:txBody>
      </p:sp>
      <p:pic>
        <p:nvPicPr>
          <p:cNvPr id="5" name="Content Placeholder 4">
            <a:extLst>
              <a:ext uri="{FF2B5EF4-FFF2-40B4-BE49-F238E27FC236}">
                <a16:creationId xmlns:a16="http://schemas.microsoft.com/office/drawing/2014/main" id="{791208FC-5F2C-9F4A-BFFA-1DB3C0FAEC39}"/>
              </a:ext>
            </a:extLst>
          </p:cNvPr>
          <p:cNvPicPr>
            <a:picLocks noGrp="1" noChangeAspect="1"/>
          </p:cNvPicPr>
          <p:nvPr>
            <p:ph idx="1"/>
          </p:nvPr>
        </p:nvPicPr>
        <p:blipFill>
          <a:blip r:embed="rId2"/>
          <a:stretch>
            <a:fillRect/>
          </a:stretch>
        </p:blipFill>
        <p:spPr>
          <a:xfrm>
            <a:off x="3778250" y="2652712"/>
            <a:ext cx="4635500" cy="3073400"/>
          </a:xfrm>
        </p:spPr>
      </p:pic>
    </p:spTree>
    <p:extLst>
      <p:ext uri="{BB962C8B-B14F-4D97-AF65-F5344CB8AC3E}">
        <p14:creationId xmlns:p14="http://schemas.microsoft.com/office/powerpoint/2010/main" val="238772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1881-7EF3-FD45-BEF3-A5268D3E72BC}"/>
              </a:ext>
            </a:extLst>
          </p:cNvPr>
          <p:cNvSpPr>
            <a:spLocks noGrp="1"/>
          </p:cNvSpPr>
          <p:nvPr>
            <p:ph type="title"/>
          </p:nvPr>
        </p:nvSpPr>
        <p:spPr/>
        <p:txBody>
          <a:bodyPr/>
          <a:lstStyle/>
          <a:p>
            <a:r>
              <a:rPr lang="en-US" dirty="0"/>
              <a:t>experiment</a:t>
            </a:r>
          </a:p>
        </p:txBody>
      </p:sp>
      <p:pic>
        <p:nvPicPr>
          <p:cNvPr id="5" name="Content Placeholder 4">
            <a:extLst>
              <a:ext uri="{FF2B5EF4-FFF2-40B4-BE49-F238E27FC236}">
                <a16:creationId xmlns:a16="http://schemas.microsoft.com/office/drawing/2014/main" id="{76B903A4-D07D-7B4C-AC8B-840B7CFFFC91}"/>
              </a:ext>
            </a:extLst>
          </p:cNvPr>
          <p:cNvPicPr>
            <a:picLocks noGrp="1" noChangeAspect="1"/>
          </p:cNvPicPr>
          <p:nvPr>
            <p:ph idx="1"/>
          </p:nvPr>
        </p:nvPicPr>
        <p:blipFill>
          <a:blip r:embed="rId2"/>
          <a:stretch>
            <a:fillRect/>
          </a:stretch>
        </p:blipFill>
        <p:spPr>
          <a:xfrm>
            <a:off x="4133821" y="2638425"/>
            <a:ext cx="3924359" cy="3101975"/>
          </a:xfrm>
        </p:spPr>
      </p:pic>
    </p:spTree>
    <p:extLst>
      <p:ext uri="{BB962C8B-B14F-4D97-AF65-F5344CB8AC3E}">
        <p14:creationId xmlns:p14="http://schemas.microsoft.com/office/powerpoint/2010/main" val="1845127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EDB9-2979-9144-A2C8-6CE153C02FE1}"/>
              </a:ext>
            </a:extLst>
          </p:cNvPr>
          <p:cNvSpPr>
            <a:spLocks noGrp="1"/>
          </p:cNvSpPr>
          <p:nvPr>
            <p:ph type="title"/>
          </p:nvPr>
        </p:nvSpPr>
        <p:spPr/>
        <p:txBody>
          <a:bodyPr/>
          <a:lstStyle/>
          <a:p>
            <a:r>
              <a:rPr lang="en-US" dirty="0"/>
              <a:t>Input images</a:t>
            </a:r>
          </a:p>
        </p:txBody>
      </p:sp>
      <p:pic>
        <p:nvPicPr>
          <p:cNvPr id="5" name="Content Placeholder 4">
            <a:extLst>
              <a:ext uri="{FF2B5EF4-FFF2-40B4-BE49-F238E27FC236}">
                <a16:creationId xmlns:a16="http://schemas.microsoft.com/office/drawing/2014/main" id="{381EF02D-B457-2245-AEA8-387D61E21145}"/>
              </a:ext>
            </a:extLst>
          </p:cNvPr>
          <p:cNvPicPr>
            <a:picLocks noGrp="1" noChangeAspect="1"/>
          </p:cNvPicPr>
          <p:nvPr>
            <p:ph idx="1"/>
          </p:nvPr>
        </p:nvPicPr>
        <p:blipFill>
          <a:blip r:embed="rId3"/>
          <a:stretch>
            <a:fillRect/>
          </a:stretch>
        </p:blipFill>
        <p:spPr>
          <a:xfrm rot="5400000">
            <a:off x="6236867" y="2754001"/>
            <a:ext cx="1800000" cy="1349999"/>
          </a:xfrm>
        </p:spPr>
      </p:pic>
      <p:pic>
        <p:nvPicPr>
          <p:cNvPr id="7" name="Picture 6">
            <a:extLst>
              <a:ext uri="{FF2B5EF4-FFF2-40B4-BE49-F238E27FC236}">
                <a16:creationId xmlns:a16="http://schemas.microsoft.com/office/drawing/2014/main" id="{65845919-BB6F-AB4D-82AA-ADDCBEB4DDEC}"/>
              </a:ext>
            </a:extLst>
          </p:cNvPr>
          <p:cNvPicPr>
            <a:picLocks noChangeAspect="1"/>
          </p:cNvPicPr>
          <p:nvPr/>
        </p:nvPicPr>
        <p:blipFill>
          <a:blip r:embed="rId4"/>
          <a:stretch>
            <a:fillRect/>
          </a:stretch>
        </p:blipFill>
        <p:spPr>
          <a:xfrm rot="5400000">
            <a:off x="3922235" y="5003854"/>
            <a:ext cx="1800000" cy="1350000"/>
          </a:xfrm>
          <a:prstGeom prst="rect">
            <a:avLst/>
          </a:prstGeom>
        </p:spPr>
      </p:pic>
      <p:pic>
        <p:nvPicPr>
          <p:cNvPr id="9" name="Picture 8">
            <a:extLst>
              <a:ext uri="{FF2B5EF4-FFF2-40B4-BE49-F238E27FC236}">
                <a16:creationId xmlns:a16="http://schemas.microsoft.com/office/drawing/2014/main" id="{0C9767C8-4359-1444-A6F6-9CE9E04F3679}"/>
              </a:ext>
            </a:extLst>
          </p:cNvPr>
          <p:cNvPicPr>
            <a:picLocks noChangeAspect="1"/>
          </p:cNvPicPr>
          <p:nvPr/>
        </p:nvPicPr>
        <p:blipFill>
          <a:blip r:embed="rId5"/>
          <a:stretch>
            <a:fillRect/>
          </a:stretch>
        </p:blipFill>
        <p:spPr>
          <a:xfrm rot="5400000">
            <a:off x="6236868" y="4979321"/>
            <a:ext cx="1800000" cy="1350000"/>
          </a:xfrm>
          <a:prstGeom prst="rect">
            <a:avLst/>
          </a:prstGeom>
        </p:spPr>
      </p:pic>
      <p:pic>
        <p:nvPicPr>
          <p:cNvPr id="11" name="Picture 10">
            <a:extLst>
              <a:ext uri="{FF2B5EF4-FFF2-40B4-BE49-F238E27FC236}">
                <a16:creationId xmlns:a16="http://schemas.microsoft.com/office/drawing/2014/main" id="{917866DD-CB71-2F47-8332-EC60DBFB4B66}"/>
              </a:ext>
            </a:extLst>
          </p:cNvPr>
          <p:cNvPicPr>
            <a:picLocks noChangeAspect="1"/>
          </p:cNvPicPr>
          <p:nvPr/>
        </p:nvPicPr>
        <p:blipFill>
          <a:blip r:embed="rId6"/>
          <a:stretch>
            <a:fillRect/>
          </a:stretch>
        </p:blipFill>
        <p:spPr>
          <a:xfrm rot="5400000">
            <a:off x="3875793" y="2791133"/>
            <a:ext cx="1800000" cy="1350000"/>
          </a:xfrm>
          <a:prstGeom prst="rect">
            <a:avLst/>
          </a:prstGeom>
        </p:spPr>
      </p:pic>
      <p:pic>
        <p:nvPicPr>
          <p:cNvPr id="13" name="Picture 12">
            <a:extLst>
              <a:ext uri="{FF2B5EF4-FFF2-40B4-BE49-F238E27FC236}">
                <a16:creationId xmlns:a16="http://schemas.microsoft.com/office/drawing/2014/main" id="{1C32BA54-B06F-FE4E-ADDB-2BD80CBE7E9A}"/>
              </a:ext>
            </a:extLst>
          </p:cNvPr>
          <p:cNvPicPr>
            <a:picLocks noChangeAspect="1"/>
          </p:cNvPicPr>
          <p:nvPr/>
        </p:nvPicPr>
        <p:blipFill>
          <a:blip r:embed="rId7"/>
          <a:stretch>
            <a:fillRect/>
          </a:stretch>
        </p:blipFill>
        <p:spPr>
          <a:xfrm rot="5400000">
            <a:off x="8385864" y="2764536"/>
            <a:ext cx="1800000" cy="1350000"/>
          </a:xfrm>
          <a:prstGeom prst="rect">
            <a:avLst/>
          </a:prstGeom>
        </p:spPr>
      </p:pic>
      <p:pic>
        <p:nvPicPr>
          <p:cNvPr id="17" name="Picture 16">
            <a:extLst>
              <a:ext uri="{FF2B5EF4-FFF2-40B4-BE49-F238E27FC236}">
                <a16:creationId xmlns:a16="http://schemas.microsoft.com/office/drawing/2014/main" id="{9C50BFC9-3760-8F40-9D4C-513B8715894A}"/>
              </a:ext>
            </a:extLst>
          </p:cNvPr>
          <p:cNvPicPr>
            <a:picLocks noChangeAspect="1"/>
          </p:cNvPicPr>
          <p:nvPr/>
        </p:nvPicPr>
        <p:blipFill>
          <a:blip r:embed="rId8"/>
          <a:stretch>
            <a:fillRect/>
          </a:stretch>
        </p:blipFill>
        <p:spPr>
          <a:xfrm rot="5400000">
            <a:off x="8551502" y="4950660"/>
            <a:ext cx="1800000" cy="1350000"/>
          </a:xfrm>
          <a:prstGeom prst="rect">
            <a:avLst/>
          </a:prstGeom>
        </p:spPr>
      </p:pic>
      <p:pic>
        <p:nvPicPr>
          <p:cNvPr id="19" name="Picture 18">
            <a:extLst>
              <a:ext uri="{FF2B5EF4-FFF2-40B4-BE49-F238E27FC236}">
                <a16:creationId xmlns:a16="http://schemas.microsoft.com/office/drawing/2014/main" id="{1E967CC9-615E-C94D-AE63-1CF6070C3314}"/>
              </a:ext>
            </a:extLst>
          </p:cNvPr>
          <p:cNvPicPr>
            <a:picLocks noChangeAspect="1"/>
          </p:cNvPicPr>
          <p:nvPr/>
        </p:nvPicPr>
        <p:blipFill>
          <a:blip r:embed="rId9"/>
          <a:stretch>
            <a:fillRect/>
          </a:stretch>
        </p:blipFill>
        <p:spPr>
          <a:xfrm rot="5400000">
            <a:off x="1752248" y="2897109"/>
            <a:ext cx="1800000" cy="1349999"/>
          </a:xfrm>
          <a:prstGeom prst="rect">
            <a:avLst/>
          </a:prstGeom>
        </p:spPr>
      </p:pic>
      <p:pic>
        <p:nvPicPr>
          <p:cNvPr id="23" name="Picture 22">
            <a:extLst>
              <a:ext uri="{FF2B5EF4-FFF2-40B4-BE49-F238E27FC236}">
                <a16:creationId xmlns:a16="http://schemas.microsoft.com/office/drawing/2014/main" id="{D68795F2-1D7D-9043-A44B-FFFEDC4EE1E4}"/>
              </a:ext>
            </a:extLst>
          </p:cNvPr>
          <p:cNvPicPr>
            <a:picLocks noChangeAspect="1"/>
          </p:cNvPicPr>
          <p:nvPr/>
        </p:nvPicPr>
        <p:blipFill>
          <a:blip r:embed="rId10"/>
          <a:stretch>
            <a:fillRect/>
          </a:stretch>
        </p:blipFill>
        <p:spPr>
          <a:xfrm rot="5400000">
            <a:off x="1755028" y="5003854"/>
            <a:ext cx="1800000" cy="1350001"/>
          </a:xfrm>
          <a:prstGeom prst="rect">
            <a:avLst/>
          </a:prstGeom>
        </p:spPr>
      </p:pic>
    </p:spTree>
    <p:extLst>
      <p:ext uri="{BB962C8B-B14F-4D97-AF65-F5344CB8AC3E}">
        <p14:creationId xmlns:p14="http://schemas.microsoft.com/office/powerpoint/2010/main" val="245974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1C21-B5D7-0446-8AE6-F68580F62F25}"/>
              </a:ext>
            </a:extLst>
          </p:cNvPr>
          <p:cNvSpPr>
            <a:spLocks noGrp="1"/>
          </p:cNvSpPr>
          <p:nvPr>
            <p:ph type="title"/>
          </p:nvPr>
        </p:nvSpPr>
        <p:spPr/>
        <p:txBody>
          <a:bodyPr>
            <a:normAutofit/>
          </a:bodyPr>
          <a:lstStyle/>
          <a:p>
            <a:r>
              <a:rPr lang="en-US" sz="2400" dirty="0"/>
              <a:t>Blending option - off</a:t>
            </a:r>
          </a:p>
        </p:txBody>
      </p:sp>
      <p:pic>
        <p:nvPicPr>
          <p:cNvPr id="9" name="Picture 8">
            <a:extLst>
              <a:ext uri="{FF2B5EF4-FFF2-40B4-BE49-F238E27FC236}">
                <a16:creationId xmlns:a16="http://schemas.microsoft.com/office/drawing/2014/main" id="{38917F27-1E31-0E4E-8452-4390772AB3F9}"/>
              </a:ext>
            </a:extLst>
          </p:cNvPr>
          <p:cNvPicPr>
            <a:picLocks noChangeAspect="1"/>
          </p:cNvPicPr>
          <p:nvPr/>
        </p:nvPicPr>
        <p:blipFill>
          <a:blip r:embed="rId3"/>
          <a:stretch>
            <a:fillRect/>
          </a:stretch>
        </p:blipFill>
        <p:spPr>
          <a:xfrm>
            <a:off x="1354911" y="2331402"/>
            <a:ext cx="5491528" cy="4046249"/>
          </a:xfrm>
          <a:prstGeom prst="rect">
            <a:avLst/>
          </a:prstGeom>
        </p:spPr>
      </p:pic>
      <p:pic>
        <p:nvPicPr>
          <p:cNvPr id="11" name="Picture 10">
            <a:extLst>
              <a:ext uri="{FF2B5EF4-FFF2-40B4-BE49-F238E27FC236}">
                <a16:creationId xmlns:a16="http://schemas.microsoft.com/office/drawing/2014/main" id="{FC2B392E-9D1E-A44A-8061-EDF5A528243A}"/>
              </a:ext>
            </a:extLst>
          </p:cNvPr>
          <p:cNvPicPr>
            <a:picLocks noChangeAspect="1"/>
          </p:cNvPicPr>
          <p:nvPr/>
        </p:nvPicPr>
        <p:blipFill>
          <a:blip r:embed="rId4"/>
          <a:stretch>
            <a:fillRect/>
          </a:stretch>
        </p:blipFill>
        <p:spPr>
          <a:xfrm>
            <a:off x="8092158" y="3156123"/>
            <a:ext cx="2424000" cy="1800000"/>
          </a:xfrm>
          <a:prstGeom prst="rect">
            <a:avLst/>
          </a:prstGeom>
        </p:spPr>
      </p:pic>
      <p:sp>
        <p:nvSpPr>
          <p:cNvPr id="12" name="Rectangle 11">
            <a:extLst>
              <a:ext uri="{FF2B5EF4-FFF2-40B4-BE49-F238E27FC236}">
                <a16:creationId xmlns:a16="http://schemas.microsoft.com/office/drawing/2014/main" id="{09A6DBAA-F53F-6745-A9B8-BB48EA4CDFB3}"/>
              </a:ext>
            </a:extLst>
          </p:cNvPr>
          <p:cNvSpPr/>
          <p:nvPr/>
        </p:nvSpPr>
        <p:spPr>
          <a:xfrm>
            <a:off x="3186276" y="4328931"/>
            <a:ext cx="1929736" cy="1145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038151D-7976-6F4B-A5F4-302FBC41608E}"/>
              </a:ext>
            </a:extLst>
          </p:cNvPr>
          <p:cNvCxnSpPr>
            <a:cxnSpLocks/>
          </p:cNvCxnSpPr>
          <p:nvPr/>
        </p:nvCxnSpPr>
        <p:spPr>
          <a:xfrm flipV="1">
            <a:off x="3622876" y="3156123"/>
            <a:ext cx="4469282" cy="11512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F6D96C-3873-3842-8483-994913B3AF09}"/>
              </a:ext>
            </a:extLst>
          </p:cNvPr>
          <p:cNvCxnSpPr>
            <a:cxnSpLocks/>
          </p:cNvCxnSpPr>
          <p:nvPr/>
        </p:nvCxnSpPr>
        <p:spPr>
          <a:xfrm flipV="1">
            <a:off x="3242371" y="4901912"/>
            <a:ext cx="4849787" cy="5567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80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0958-D557-8542-BB65-9199ED5FC42D}"/>
              </a:ext>
            </a:extLst>
          </p:cNvPr>
          <p:cNvSpPr>
            <a:spLocks noGrp="1"/>
          </p:cNvSpPr>
          <p:nvPr>
            <p:ph type="title"/>
          </p:nvPr>
        </p:nvSpPr>
        <p:spPr/>
        <p:txBody>
          <a:bodyPr>
            <a:normAutofit/>
          </a:bodyPr>
          <a:lstStyle/>
          <a:p>
            <a:r>
              <a:rPr lang="en-US" sz="2400" dirty="0"/>
              <a:t>Blending option – linearly blended</a:t>
            </a:r>
          </a:p>
        </p:txBody>
      </p:sp>
      <p:sp>
        <p:nvSpPr>
          <p:cNvPr id="3" name="Content Placeholder 2">
            <a:extLst>
              <a:ext uri="{FF2B5EF4-FFF2-40B4-BE49-F238E27FC236}">
                <a16:creationId xmlns:a16="http://schemas.microsoft.com/office/drawing/2014/main" id="{ED5C23FF-A7FB-FF4C-B660-3855A481230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0ABC8F5-E1A1-8045-918E-BE052C9CF2E5}"/>
              </a:ext>
            </a:extLst>
          </p:cNvPr>
          <p:cNvPicPr>
            <a:picLocks noChangeAspect="1"/>
          </p:cNvPicPr>
          <p:nvPr/>
        </p:nvPicPr>
        <p:blipFill>
          <a:blip r:embed="rId3"/>
          <a:stretch>
            <a:fillRect/>
          </a:stretch>
        </p:blipFill>
        <p:spPr>
          <a:xfrm>
            <a:off x="1925761" y="2361640"/>
            <a:ext cx="5281533" cy="3891521"/>
          </a:xfrm>
          <a:prstGeom prst="rect">
            <a:avLst/>
          </a:prstGeom>
        </p:spPr>
      </p:pic>
      <p:pic>
        <p:nvPicPr>
          <p:cNvPr id="5" name="Content Placeholder 5">
            <a:extLst>
              <a:ext uri="{FF2B5EF4-FFF2-40B4-BE49-F238E27FC236}">
                <a16:creationId xmlns:a16="http://schemas.microsoft.com/office/drawing/2014/main" id="{84F9A88A-90B0-1B49-BD0A-8FAFCDB0EBFF}"/>
              </a:ext>
            </a:extLst>
          </p:cNvPr>
          <p:cNvPicPr>
            <a:picLocks noChangeAspect="1"/>
          </p:cNvPicPr>
          <p:nvPr/>
        </p:nvPicPr>
        <p:blipFill>
          <a:blip r:embed="rId4"/>
          <a:stretch>
            <a:fillRect/>
          </a:stretch>
        </p:blipFill>
        <p:spPr>
          <a:xfrm>
            <a:off x="8092158" y="3082947"/>
            <a:ext cx="2619019" cy="1797842"/>
          </a:xfrm>
          <a:prstGeom prst="rect">
            <a:avLst/>
          </a:prstGeom>
        </p:spPr>
      </p:pic>
      <p:sp>
        <p:nvSpPr>
          <p:cNvPr id="6" name="Rectangle 5">
            <a:extLst>
              <a:ext uri="{FF2B5EF4-FFF2-40B4-BE49-F238E27FC236}">
                <a16:creationId xmlns:a16="http://schemas.microsoft.com/office/drawing/2014/main" id="{45B64064-8B70-8944-B5A6-31065BD6DCFE}"/>
              </a:ext>
            </a:extLst>
          </p:cNvPr>
          <p:cNvSpPr/>
          <p:nvPr/>
        </p:nvSpPr>
        <p:spPr>
          <a:xfrm>
            <a:off x="3601659" y="4277650"/>
            <a:ext cx="1929736" cy="1145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12D4B8E-74E2-8A4F-9686-AB4BF76F210B}"/>
              </a:ext>
            </a:extLst>
          </p:cNvPr>
          <p:cNvCxnSpPr>
            <a:cxnSpLocks/>
          </p:cNvCxnSpPr>
          <p:nvPr/>
        </p:nvCxnSpPr>
        <p:spPr>
          <a:xfrm flipV="1">
            <a:off x="3622876" y="3082947"/>
            <a:ext cx="4478504" cy="12244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589312E-B869-D44D-BD91-CF5BF843B975}"/>
              </a:ext>
            </a:extLst>
          </p:cNvPr>
          <p:cNvCxnSpPr>
            <a:cxnSpLocks/>
          </p:cNvCxnSpPr>
          <p:nvPr/>
        </p:nvCxnSpPr>
        <p:spPr>
          <a:xfrm flipV="1">
            <a:off x="3612001" y="4850631"/>
            <a:ext cx="4490951" cy="6080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579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1112-0A11-E546-B044-365BDE9971D7}"/>
              </a:ext>
            </a:extLst>
          </p:cNvPr>
          <p:cNvSpPr>
            <a:spLocks noGrp="1"/>
          </p:cNvSpPr>
          <p:nvPr>
            <p:ph type="title"/>
          </p:nvPr>
        </p:nvSpPr>
        <p:spPr/>
        <p:txBody>
          <a:bodyPr>
            <a:normAutofit/>
          </a:bodyPr>
          <a:lstStyle/>
          <a:p>
            <a:r>
              <a:rPr lang="en-US" sz="2400" dirty="0"/>
              <a:t>Blending option - Multiband blended</a:t>
            </a:r>
          </a:p>
        </p:txBody>
      </p:sp>
      <p:pic>
        <p:nvPicPr>
          <p:cNvPr id="7" name="Content Placeholder 6">
            <a:extLst>
              <a:ext uri="{FF2B5EF4-FFF2-40B4-BE49-F238E27FC236}">
                <a16:creationId xmlns:a16="http://schemas.microsoft.com/office/drawing/2014/main" id="{53EBFCAA-C5F7-4D43-9C1C-60922A0A92D0}"/>
              </a:ext>
            </a:extLst>
          </p:cNvPr>
          <p:cNvPicPr>
            <a:picLocks noGrp="1" noChangeAspect="1"/>
          </p:cNvPicPr>
          <p:nvPr>
            <p:ph idx="1"/>
          </p:nvPr>
        </p:nvPicPr>
        <p:blipFill>
          <a:blip r:embed="rId3"/>
          <a:stretch>
            <a:fillRect/>
          </a:stretch>
        </p:blipFill>
        <p:spPr>
          <a:xfrm>
            <a:off x="1832516" y="2452678"/>
            <a:ext cx="5575281" cy="4107959"/>
          </a:xfrm>
        </p:spPr>
      </p:pic>
      <p:pic>
        <p:nvPicPr>
          <p:cNvPr id="8" name="Picture 7">
            <a:extLst>
              <a:ext uri="{FF2B5EF4-FFF2-40B4-BE49-F238E27FC236}">
                <a16:creationId xmlns:a16="http://schemas.microsoft.com/office/drawing/2014/main" id="{4D16C694-75F1-D04D-B1C0-C8D73D77D440}"/>
              </a:ext>
            </a:extLst>
          </p:cNvPr>
          <p:cNvPicPr>
            <a:picLocks noChangeAspect="1"/>
          </p:cNvPicPr>
          <p:nvPr/>
        </p:nvPicPr>
        <p:blipFill>
          <a:blip r:embed="rId4"/>
          <a:stretch>
            <a:fillRect/>
          </a:stretch>
        </p:blipFill>
        <p:spPr>
          <a:xfrm>
            <a:off x="8553692" y="3152808"/>
            <a:ext cx="2643693" cy="1699878"/>
          </a:xfrm>
          <a:prstGeom prst="rect">
            <a:avLst/>
          </a:prstGeom>
        </p:spPr>
      </p:pic>
      <p:pic>
        <p:nvPicPr>
          <p:cNvPr id="9" name="Picture 8">
            <a:extLst>
              <a:ext uri="{FF2B5EF4-FFF2-40B4-BE49-F238E27FC236}">
                <a16:creationId xmlns:a16="http://schemas.microsoft.com/office/drawing/2014/main" id="{6A11BE5B-1C42-1E49-A9C8-5DAD39D7B34F}"/>
              </a:ext>
            </a:extLst>
          </p:cNvPr>
          <p:cNvPicPr>
            <a:picLocks noChangeAspect="1"/>
          </p:cNvPicPr>
          <p:nvPr/>
        </p:nvPicPr>
        <p:blipFill>
          <a:blip r:embed="rId5"/>
          <a:stretch>
            <a:fillRect/>
          </a:stretch>
        </p:blipFill>
        <p:spPr>
          <a:xfrm>
            <a:off x="3854450" y="3180590"/>
            <a:ext cx="4699242" cy="1224732"/>
          </a:xfrm>
          <a:prstGeom prst="rect">
            <a:avLst/>
          </a:prstGeom>
        </p:spPr>
      </p:pic>
      <p:pic>
        <p:nvPicPr>
          <p:cNvPr id="10" name="Picture 9">
            <a:extLst>
              <a:ext uri="{FF2B5EF4-FFF2-40B4-BE49-F238E27FC236}">
                <a16:creationId xmlns:a16="http://schemas.microsoft.com/office/drawing/2014/main" id="{A7B8645D-C703-F044-A18E-C4AD5DF39ACC}"/>
              </a:ext>
            </a:extLst>
          </p:cNvPr>
          <p:cNvPicPr>
            <a:picLocks noChangeAspect="1"/>
          </p:cNvPicPr>
          <p:nvPr/>
        </p:nvPicPr>
        <p:blipFill>
          <a:blip r:embed="rId6"/>
          <a:stretch>
            <a:fillRect/>
          </a:stretch>
        </p:blipFill>
        <p:spPr>
          <a:xfrm>
            <a:off x="3854450" y="4405322"/>
            <a:ext cx="1968500" cy="1181100"/>
          </a:xfrm>
          <a:prstGeom prst="rect">
            <a:avLst/>
          </a:prstGeom>
        </p:spPr>
      </p:pic>
      <p:cxnSp>
        <p:nvCxnSpPr>
          <p:cNvPr id="12" name="Straight Connector 11">
            <a:extLst>
              <a:ext uri="{FF2B5EF4-FFF2-40B4-BE49-F238E27FC236}">
                <a16:creationId xmlns:a16="http://schemas.microsoft.com/office/drawing/2014/main" id="{DB67B131-268B-A24D-BA40-285B060F7283}"/>
              </a:ext>
            </a:extLst>
          </p:cNvPr>
          <p:cNvCxnSpPr>
            <a:cxnSpLocks/>
          </p:cNvCxnSpPr>
          <p:nvPr/>
        </p:nvCxnSpPr>
        <p:spPr>
          <a:xfrm flipV="1">
            <a:off x="3861359" y="4803494"/>
            <a:ext cx="4692333" cy="768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948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B100-BC53-E34F-B11B-D52747732848}"/>
              </a:ext>
            </a:extLst>
          </p:cNvPr>
          <p:cNvSpPr>
            <a:spLocks noGrp="1"/>
          </p:cNvSpPr>
          <p:nvPr>
            <p:ph type="title"/>
          </p:nvPr>
        </p:nvSpPr>
        <p:spPr/>
        <p:txBody>
          <a:bodyPr>
            <a:normAutofit/>
          </a:bodyPr>
          <a:lstStyle/>
          <a:p>
            <a:r>
              <a:rPr lang="en-US" sz="2400" dirty="0"/>
              <a:t>Comparison on the blending option</a:t>
            </a:r>
          </a:p>
        </p:txBody>
      </p:sp>
      <p:pic>
        <p:nvPicPr>
          <p:cNvPr id="6" name="Content Placeholder 5">
            <a:extLst>
              <a:ext uri="{FF2B5EF4-FFF2-40B4-BE49-F238E27FC236}">
                <a16:creationId xmlns:a16="http://schemas.microsoft.com/office/drawing/2014/main" id="{B3249634-A72A-F148-9DEF-71643D0065CA}"/>
              </a:ext>
            </a:extLst>
          </p:cNvPr>
          <p:cNvPicPr>
            <a:picLocks noGrp="1" noChangeAspect="1"/>
          </p:cNvPicPr>
          <p:nvPr>
            <p:ph idx="1"/>
          </p:nvPr>
        </p:nvPicPr>
        <p:blipFill>
          <a:blip r:embed="rId2"/>
          <a:stretch>
            <a:fillRect/>
          </a:stretch>
        </p:blipFill>
        <p:spPr>
          <a:xfrm>
            <a:off x="4689201" y="2751008"/>
            <a:ext cx="3278043" cy="2250233"/>
          </a:xfrm>
        </p:spPr>
      </p:pic>
      <p:pic>
        <p:nvPicPr>
          <p:cNvPr id="4" name="Picture 3">
            <a:extLst>
              <a:ext uri="{FF2B5EF4-FFF2-40B4-BE49-F238E27FC236}">
                <a16:creationId xmlns:a16="http://schemas.microsoft.com/office/drawing/2014/main" id="{30305B63-8102-3042-85C6-35BD7A35A5A5}"/>
              </a:ext>
            </a:extLst>
          </p:cNvPr>
          <p:cNvPicPr>
            <a:picLocks noChangeAspect="1"/>
          </p:cNvPicPr>
          <p:nvPr/>
        </p:nvPicPr>
        <p:blipFill>
          <a:blip r:embed="rId3"/>
          <a:stretch>
            <a:fillRect/>
          </a:stretch>
        </p:blipFill>
        <p:spPr>
          <a:xfrm>
            <a:off x="8225291" y="2751009"/>
            <a:ext cx="3499863" cy="2250390"/>
          </a:xfrm>
          <a:prstGeom prst="rect">
            <a:avLst/>
          </a:prstGeom>
        </p:spPr>
      </p:pic>
      <p:pic>
        <p:nvPicPr>
          <p:cNvPr id="8" name="Picture 7">
            <a:extLst>
              <a:ext uri="{FF2B5EF4-FFF2-40B4-BE49-F238E27FC236}">
                <a16:creationId xmlns:a16="http://schemas.microsoft.com/office/drawing/2014/main" id="{5F44D8F2-16D8-4047-8BD1-5AF35353ABB5}"/>
              </a:ext>
            </a:extLst>
          </p:cNvPr>
          <p:cNvPicPr>
            <a:picLocks noChangeAspect="1"/>
          </p:cNvPicPr>
          <p:nvPr/>
        </p:nvPicPr>
        <p:blipFill>
          <a:blip r:embed="rId4"/>
          <a:stretch>
            <a:fillRect/>
          </a:stretch>
        </p:blipFill>
        <p:spPr>
          <a:xfrm>
            <a:off x="1167303" y="2751008"/>
            <a:ext cx="3057455" cy="2270387"/>
          </a:xfrm>
          <a:prstGeom prst="rect">
            <a:avLst/>
          </a:prstGeom>
        </p:spPr>
      </p:pic>
      <p:sp>
        <p:nvSpPr>
          <p:cNvPr id="10" name="TextBox 9">
            <a:extLst>
              <a:ext uri="{FF2B5EF4-FFF2-40B4-BE49-F238E27FC236}">
                <a16:creationId xmlns:a16="http://schemas.microsoft.com/office/drawing/2014/main" id="{F3C071FB-DEC1-ED43-BEF2-ED8481CE5119}"/>
              </a:ext>
            </a:extLst>
          </p:cNvPr>
          <p:cNvSpPr txBox="1"/>
          <p:nvPr/>
        </p:nvSpPr>
        <p:spPr>
          <a:xfrm>
            <a:off x="1908011" y="4659937"/>
            <a:ext cx="716863" cy="369332"/>
          </a:xfrm>
          <a:prstGeom prst="rect">
            <a:avLst/>
          </a:prstGeom>
          <a:noFill/>
        </p:spPr>
        <p:txBody>
          <a:bodyPr wrap="none" rtlCol="0">
            <a:spAutoFit/>
          </a:bodyPr>
          <a:lstStyle/>
          <a:p>
            <a:r>
              <a:rPr lang="en-US" dirty="0"/>
              <a:t>None</a:t>
            </a:r>
          </a:p>
        </p:txBody>
      </p:sp>
      <p:sp>
        <p:nvSpPr>
          <p:cNvPr id="11" name="TextBox 10">
            <a:extLst>
              <a:ext uri="{FF2B5EF4-FFF2-40B4-BE49-F238E27FC236}">
                <a16:creationId xmlns:a16="http://schemas.microsoft.com/office/drawing/2014/main" id="{849EBD02-2ED5-F74B-8C20-A0CBF3047CA2}"/>
              </a:ext>
            </a:extLst>
          </p:cNvPr>
          <p:cNvSpPr txBox="1"/>
          <p:nvPr/>
        </p:nvSpPr>
        <p:spPr>
          <a:xfrm>
            <a:off x="5519560" y="4648778"/>
            <a:ext cx="764953" cy="369332"/>
          </a:xfrm>
          <a:prstGeom prst="rect">
            <a:avLst/>
          </a:prstGeom>
          <a:noFill/>
        </p:spPr>
        <p:txBody>
          <a:bodyPr wrap="none" rtlCol="0">
            <a:spAutoFit/>
          </a:bodyPr>
          <a:lstStyle/>
          <a:p>
            <a:r>
              <a:rPr lang="en-US" dirty="0"/>
              <a:t>Linear</a:t>
            </a:r>
          </a:p>
        </p:txBody>
      </p:sp>
      <p:sp>
        <p:nvSpPr>
          <p:cNvPr id="12" name="TextBox 11">
            <a:extLst>
              <a:ext uri="{FF2B5EF4-FFF2-40B4-BE49-F238E27FC236}">
                <a16:creationId xmlns:a16="http://schemas.microsoft.com/office/drawing/2014/main" id="{A1F76EE6-C748-F746-8EF7-D47E4FC16C11}"/>
              </a:ext>
            </a:extLst>
          </p:cNvPr>
          <p:cNvSpPr txBox="1"/>
          <p:nvPr/>
        </p:nvSpPr>
        <p:spPr>
          <a:xfrm>
            <a:off x="9179199" y="4581465"/>
            <a:ext cx="1104790" cy="369332"/>
          </a:xfrm>
          <a:prstGeom prst="rect">
            <a:avLst/>
          </a:prstGeom>
          <a:noFill/>
        </p:spPr>
        <p:txBody>
          <a:bodyPr wrap="none" rtlCol="0">
            <a:spAutoFit/>
          </a:bodyPr>
          <a:lstStyle/>
          <a:p>
            <a:r>
              <a:rPr lang="en-US" dirty="0"/>
              <a:t>Multiband</a:t>
            </a:r>
          </a:p>
        </p:txBody>
      </p:sp>
    </p:spTree>
    <p:extLst>
      <p:ext uri="{BB962C8B-B14F-4D97-AF65-F5344CB8AC3E}">
        <p14:creationId xmlns:p14="http://schemas.microsoft.com/office/powerpoint/2010/main" val="410952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309CB-E382-304D-95D2-DE9F28B92DEB}"/>
              </a:ext>
            </a:extLst>
          </p:cNvPr>
          <p:cNvSpPr>
            <a:spLocks noGrp="1"/>
          </p:cNvSpPr>
          <p:nvPr>
            <p:ph type="title"/>
          </p:nvPr>
        </p:nvSpPr>
        <p:spPr/>
        <p:txBody>
          <a:bodyPr>
            <a:normAutofit/>
          </a:bodyPr>
          <a:lstStyle/>
          <a:p>
            <a:r>
              <a:rPr lang="en-US" sz="2400" dirty="0"/>
              <a:t>Blending option – None</a:t>
            </a:r>
          </a:p>
        </p:txBody>
      </p:sp>
      <p:pic>
        <p:nvPicPr>
          <p:cNvPr id="5" name="Content Placeholder 4">
            <a:extLst>
              <a:ext uri="{FF2B5EF4-FFF2-40B4-BE49-F238E27FC236}">
                <a16:creationId xmlns:a16="http://schemas.microsoft.com/office/drawing/2014/main" id="{78676098-3E7F-E447-B265-E0E1F435F9F1}"/>
              </a:ext>
            </a:extLst>
          </p:cNvPr>
          <p:cNvPicPr>
            <a:picLocks noGrp="1" noChangeAspect="1"/>
          </p:cNvPicPr>
          <p:nvPr>
            <p:ph idx="1"/>
          </p:nvPr>
        </p:nvPicPr>
        <p:blipFill>
          <a:blip r:embed="rId2"/>
          <a:stretch>
            <a:fillRect/>
          </a:stretch>
        </p:blipFill>
        <p:spPr>
          <a:xfrm>
            <a:off x="3468009" y="2557402"/>
            <a:ext cx="5456072" cy="3636494"/>
          </a:xfrm>
        </p:spPr>
      </p:pic>
    </p:spTree>
    <p:extLst>
      <p:ext uri="{BB962C8B-B14F-4D97-AF65-F5344CB8AC3E}">
        <p14:creationId xmlns:p14="http://schemas.microsoft.com/office/powerpoint/2010/main" val="2786533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8F05-D21B-FF4B-B975-E0647E18E64C}"/>
              </a:ext>
            </a:extLst>
          </p:cNvPr>
          <p:cNvSpPr>
            <a:spLocks noGrp="1"/>
          </p:cNvSpPr>
          <p:nvPr>
            <p:ph type="title"/>
          </p:nvPr>
        </p:nvSpPr>
        <p:spPr/>
        <p:txBody>
          <a:bodyPr>
            <a:normAutofit/>
          </a:bodyPr>
          <a:lstStyle/>
          <a:p>
            <a:r>
              <a:rPr lang="en-US" sz="2400" dirty="0"/>
              <a:t>Blending option – linearly blended</a:t>
            </a:r>
          </a:p>
        </p:txBody>
      </p:sp>
      <p:pic>
        <p:nvPicPr>
          <p:cNvPr id="5" name="Content Placeholder 4">
            <a:extLst>
              <a:ext uri="{FF2B5EF4-FFF2-40B4-BE49-F238E27FC236}">
                <a16:creationId xmlns:a16="http://schemas.microsoft.com/office/drawing/2014/main" id="{7C1D7F50-C695-3647-94E4-4243E9333B55}"/>
              </a:ext>
            </a:extLst>
          </p:cNvPr>
          <p:cNvPicPr>
            <a:picLocks noGrp="1" noChangeAspect="1"/>
          </p:cNvPicPr>
          <p:nvPr>
            <p:ph idx="1"/>
          </p:nvPr>
        </p:nvPicPr>
        <p:blipFill>
          <a:blip r:embed="rId2"/>
          <a:stretch>
            <a:fillRect/>
          </a:stretch>
        </p:blipFill>
        <p:spPr>
          <a:xfrm>
            <a:off x="3362177" y="2615276"/>
            <a:ext cx="5467646" cy="3644208"/>
          </a:xfrm>
        </p:spPr>
      </p:pic>
    </p:spTree>
    <p:extLst>
      <p:ext uri="{BB962C8B-B14F-4D97-AF65-F5344CB8AC3E}">
        <p14:creationId xmlns:p14="http://schemas.microsoft.com/office/powerpoint/2010/main" val="314978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405C1-DDF3-E747-9FDA-1F65F6AF7312}"/>
              </a:ext>
            </a:extLst>
          </p:cNvPr>
          <p:cNvSpPr>
            <a:spLocks noGrp="1"/>
          </p:cNvSpPr>
          <p:nvPr>
            <p:ph type="title"/>
          </p:nvPr>
        </p:nvSpPr>
        <p:spPr/>
        <p:txBody>
          <a:bodyPr>
            <a:normAutofit/>
          </a:bodyPr>
          <a:lstStyle/>
          <a:p>
            <a:r>
              <a:rPr lang="en-US" sz="2400" dirty="0"/>
              <a:t>Blending option – multiband blended</a:t>
            </a:r>
          </a:p>
        </p:txBody>
      </p:sp>
      <p:pic>
        <p:nvPicPr>
          <p:cNvPr id="5" name="Content Placeholder 4">
            <a:extLst>
              <a:ext uri="{FF2B5EF4-FFF2-40B4-BE49-F238E27FC236}">
                <a16:creationId xmlns:a16="http://schemas.microsoft.com/office/drawing/2014/main" id="{F90ECAC6-CCE9-5E45-9B86-64A1AC5D0382}"/>
              </a:ext>
            </a:extLst>
          </p:cNvPr>
          <p:cNvPicPr>
            <a:picLocks noGrp="1" noChangeAspect="1"/>
          </p:cNvPicPr>
          <p:nvPr>
            <p:ph idx="1"/>
          </p:nvPr>
        </p:nvPicPr>
        <p:blipFill>
          <a:blip r:embed="rId2"/>
          <a:stretch>
            <a:fillRect/>
          </a:stretch>
        </p:blipFill>
        <p:spPr>
          <a:xfrm>
            <a:off x="3340325" y="2481742"/>
            <a:ext cx="5595331" cy="3729310"/>
          </a:xfrm>
        </p:spPr>
      </p:pic>
    </p:spTree>
    <p:extLst>
      <p:ext uri="{BB962C8B-B14F-4D97-AF65-F5344CB8AC3E}">
        <p14:creationId xmlns:p14="http://schemas.microsoft.com/office/powerpoint/2010/main" val="403090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0B8EE-472C-B046-9B38-8B7503096C34}"/>
              </a:ext>
            </a:extLst>
          </p:cNvPr>
          <p:cNvSpPr>
            <a:spLocks noGrp="1"/>
          </p:cNvSpPr>
          <p:nvPr>
            <p:ph type="title"/>
          </p:nvPr>
        </p:nvSpPr>
        <p:spPr/>
        <p:txBody>
          <a:bodyPr/>
          <a:lstStyle/>
          <a:p>
            <a:r>
              <a:rPr lang="en-US"/>
              <a:t>Table of Content</a:t>
            </a:r>
            <a:endParaRPr lang="en-US" dirty="0"/>
          </a:p>
        </p:txBody>
      </p:sp>
      <p:sp>
        <p:nvSpPr>
          <p:cNvPr id="3" name="Content Placeholder 2">
            <a:extLst>
              <a:ext uri="{FF2B5EF4-FFF2-40B4-BE49-F238E27FC236}">
                <a16:creationId xmlns:a16="http://schemas.microsoft.com/office/drawing/2014/main" id="{598C9C7D-BDAF-7041-B078-142FE70C294C}"/>
              </a:ext>
            </a:extLst>
          </p:cNvPr>
          <p:cNvSpPr>
            <a:spLocks noGrp="1"/>
          </p:cNvSpPr>
          <p:nvPr>
            <p:ph idx="1"/>
          </p:nvPr>
        </p:nvSpPr>
        <p:spPr/>
        <p:txBody>
          <a:bodyPr/>
          <a:lstStyle/>
          <a:p>
            <a:r>
              <a:rPr lang="en-US" dirty="0"/>
              <a:t>Self introduction</a:t>
            </a:r>
          </a:p>
          <a:p>
            <a:r>
              <a:rPr lang="en-US" dirty="0"/>
              <a:t>Introduction to </a:t>
            </a:r>
            <a:r>
              <a:rPr lang="en-US" dirty="0" err="1"/>
              <a:t>Autostitching</a:t>
            </a:r>
            <a:endParaRPr lang="en-US" dirty="0"/>
          </a:p>
          <a:p>
            <a:r>
              <a:rPr lang="en-US" dirty="0"/>
              <a:t>Application</a:t>
            </a:r>
          </a:p>
          <a:p>
            <a:r>
              <a:rPr lang="en-US" dirty="0"/>
              <a:t>Experiment</a:t>
            </a:r>
          </a:p>
          <a:p>
            <a:r>
              <a:rPr lang="en-US" dirty="0"/>
              <a:t>Result</a:t>
            </a:r>
          </a:p>
          <a:p>
            <a:endParaRPr lang="en-US" dirty="0"/>
          </a:p>
          <a:p>
            <a:endParaRPr lang="en-US" dirty="0"/>
          </a:p>
        </p:txBody>
      </p:sp>
    </p:spTree>
    <p:extLst>
      <p:ext uri="{BB962C8B-B14F-4D97-AF65-F5344CB8AC3E}">
        <p14:creationId xmlns:p14="http://schemas.microsoft.com/office/powerpoint/2010/main" val="3627772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3540-36FB-5E4E-8582-1DEAE8B1A63F}"/>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3E7CCC82-E3B7-7B42-B2F0-846E245142D6}"/>
              </a:ext>
            </a:extLst>
          </p:cNvPr>
          <p:cNvSpPr>
            <a:spLocks noGrp="1"/>
          </p:cNvSpPr>
          <p:nvPr>
            <p:ph idx="1"/>
          </p:nvPr>
        </p:nvSpPr>
        <p:spPr>
          <a:xfrm>
            <a:off x="2231136" y="2638044"/>
            <a:ext cx="7729728" cy="3101983"/>
          </a:xfrm>
        </p:spPr>
        <p:txBody>
          <a:bodyPr/>
          <a:lstStyle/>
          <a:p>
            <a:pPr marL="0" indent="0">
              <a:buNone/>
            </a:pPr>
            <a:r>
              <a:rPr lang="en-US" dirty="0"/>
              <a:t>[Demo]</a:t>
            </a:r>
          </a:p>
          <a:p>
            <a:pPr marL="0" indent="0">
              <a:buNone/>
            </a:pPr>
            <a:r>
              <a:rPr lang="en-US" dirty="0">
                <a:hlinkClick r:id="rId2"/>
              </a:rPr>
              <a:t>https://www.youtube.com/watch?v=0HLt2LLDhuI</a:t>
            </a:r>
            <a:endParaRPr lang="en-US" dirty="0"/>
          </a:p>
        </p:txBody>
      </p:sp>
    </p:spTree>
    <p:extLst>
      <p:ext uri="{BB962C8B-B14F-4D97-AF65-F5344CB8AC3E}">
        <p14:creationId xmlns:p14="http://schemas.microsoft.com/office/powerpoint/2010/main" val="3316921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E454-2DC8-2A43-8F30-6F518A9F658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7CDDBF8-F3DC-344C-992D-D91783FBC4EE}"/>
              </a:ext>
            </a:extLst>
          </p:cNvPr>
          <p:cNvSpPr>
            <a:spLocks noGrp="1"/>
          </p:cNvSpPr>
          <p:nvPr>
            <p:ph idx="1"/>
          </p:nvPr>
        </p:nvSpPr>
        <p:spPr/>
        <p:txBody>
          <a:bodyPr/>
          <a:lstStyle/>
          <a:p>
            <a:r>
              <a:rPr lang="en-US" dirty="0">
                <a:hlinkClick r:id="rId2"/>
              </a:rPr>
              <a:t>http://matthewalunbrown.com/autostitch/autostitch.html</a:t>
            </a:r>
            <a:endParaRPr lang="en-US" dirty="0"/>
          </a:p>
          <a:p>
            <a:r>
              <a:rPr lang="en-US" dirty="0">
                <a:hlinkClick r:id="rId3"/>
              </a:rPr>
              <a:t>http://matthewalunbrown.com/papers/ijcv2007.pdf</a:t>
            </a:r>
            <a:endParaRPr lang="en-US" dirty="0"/>
          </a:p>
          <a:p>
            <a:r>
              <a:rPr lang="en-US" dirty="0">
                <a:hlinkClick r:id="rId4"/>
              </a:rPr>
              <a:t>https://en.wikipedia.org/wiki/Panorama</a:t>
            </a:r>
            <a:endParaRPr lang="en-US" dirty="0"/>
          </a:p>
          <a:p>
            <a:r>
              <a:rPr lang="en-US" dirty="0">
                <a:hlinkClick r:id="rId5"/>
              </a:rPr>
              <a:t>https://en.wikipedia.org/wiki/Image_stitching</a:t>
            </a:r>
            <a:endParaRPr lang="en-US" dirty="0"/>
          </a:p>
          <a:p>
            <a:endParaRPr lang="en-US" dirty="0"/>
          </a:p>
          <a:p>
            <a:endParaRPr lang="en-US" dirty="0"/>
          </a:p>
        </p:txBody>
      </p:sp>
    </p:spTree>
    <p:extLst>
      <p:ext uri="{BB962C8B-B14F-4D97-AF65-F5344CB8AC3E}">
        <p14:creationId xmlns:p14="http://schemas.microsoft.com/office/powerpoint/2010/main" val="318135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2394-2429-3844-9635-C5E81EB8C9EE}"/>
              </a:ext>
            </a:extLst>
          </p:cNvPr>
          <p:cNvSpPr>
            <a:spLocks noGrp="1"/>
          </p:cNvSpPr>
          <p:nvPr>
            <p:ph type="title"/>
          </p:nvPr>
        </p:nvSpPr>
        <p:spPr/>
        <p:txBody>
          <a:bodyPr/>
          <a:lstStyle/>
          <a:p>
            <a:r>
              <a:rPr lang="en-US"/>
              <a:t>Self Introduction</a:t>
            </a:r>
            <a:endParaRPr lang="en-US" dirty="0"/>
          </a:p>
        </p:txBody>
      </p:sp>
      <p:sp>
        <p:nvSpPr>
          <p:cNvPr id="3" name="Content Placeholder 2">
            <a:extLst>
              <a:ext uri="{FF2B5EF4-FFF2-40B4-BE49-F238E27FC236}">
                <a16:creationId xmlns:a16="http://schemas.microsoft.com/office/drawing/2014/main" id="{E013870A-496A-394D-824B-7022211DC5E1}"/>
              </a:ext>
            </a:extLst>
          </p:cNvPr>
          <p:cNvSpPr>
            <a:spLocks noGrp="1"/>
          </p:cNvSpPr>
          <p:nvPr>
            <p:ph idx="1"/>
          </p:nvPr>
        </p:nvSpPr>
        <p:spPr/>
        <p:txBody>
          <a:bodyPr>
            <a:normAutofit/>
          </a:bodyPr>
          <a:lstStyle/>
          <a:p>
            <a:r>
              <a:rPr lang="en-US" dirty="0"/>
              <a:t>Name : Fabian Tan Hann Shen</a:t>
            </a:r>
          </a:p>
          <a:p>
            <a:r>
              <a:rPr lang="en-US" dirty="0"/>
              <a:t>Country : Malaysia</a:t>
            </a:r>
          </a:p>
          <a:p>
            <a:r>
              <a:rPr lang="en-US" dirty="0"/>
              <a:t>Education Background :</a:t>
            </a:r>
          </a:p>
          <a:p>
            <a:pPr lvl="1"/>
            <a:r>
              <a:rPr lang="en-US" dirty="0"/>
              <a:t>Faculty of Electronics Engineering  - Multimedia University, Malaysia  </a:t>
            </a:r>
          </a:p>
          <a:p>
            <a:pPr lvl="1"/>
            <a:r>
              <a:rPr lang="en-US" dirty="0"/>
              <a:t>Department of Computer Engineering – </a:t>
            </a:r>
            <a:r>
              <a:rPr lang="en-US" dirty="0" err="1"/>
              <a:t>Dongseo</a:t>
            </a:r>
            <a:r>
              <a:rPr lang="en-US" dirty="0"/>
              <a:t> University, South Korea.</a:t>
            </a:r>
          </a:p>
          <a:p>
            <a:pPr lvl="1"/>
            <a:endParaRPr lang="en-US" dirty="0"/>
          </a:p>
          <a:p>
            <a:r>
              <a:rPr lang="en-US" dirty="0"/>
              <a:t>Research Interest : Machine Learning/Deep Learning ( Few-shot learning)</a:t>
            </a:r>
          </a:p>
          <a:p>
            <a:r>
              <a:rPr lang="en-US" dirty="0"/>
              <a:t>Supervisor : Prof. </a:t>
            </a:r>
            <a:r>
              <a:rPr lang="en-US" dirty="0" err="1"/>
              <a:t>Dae</a:t>
            </a:r>
            <a:r>
              <a:rPr lang="en-US" dirty="0"/>
              <a:t>-Ki Kang</a:t>
            </a:r>
          </a:p>
        </p:txBody>
      </p:sp>
    </p:spTree>
    <p:extLst>
      <p:ext uri="{BB962C8B-B14F-4D97-AF65-F5344CB8AC3E}">
        <p14:creationId xmlns:p14="http://schemas.microsoft.com/office/powerpoint/2010/main" val="392079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46E0-5E62-0445-82BD-1A1F35BB7EF3}"/>
              </a:ext>
            </a:extLst>
          </p:cNvPr>
          <p:cNvSpPr>
            <a:spLocks noGrp="1"/>
          </p:cNvSpPr>
          <p:nvPr>
            <p:ph type="title"/>
          </p:nvPr>
        </p:nvSpPr>
        <p:spPr>
          <a:xfrm>
            <a:off x="2231136" y="467418"/>
            <a:ext cx="7729728" cy="1188720"/>
          </a:xfrm>
          <a:solidFill>
            <a:srgbClr val="FFFFFF"/>
          </a:solidFill>
        </p:spPr>
        <p:txBody>
          <a:bodyPr>
            <a:normAutofit/>
          </a:bodyPr>
          <a:lstStyle/>
          <a:p>
            <a:r>
              <a:rPr lang="en-US"/>
              <a:t>autostitch</a:t>
            </a:r>
            <a:endParaRPr lang="en-US" dirty="0"/>
          </a:p>
        </p:txBody>
      </p:sp>
      <p:sp>
        <p:nvSpPr>
          <p:cNvPr id="3" name="Content Placeholder 2">
            <a:extLst>
              <a:ext uri="{FF2B5EF4-FFF2-40B4-BE49-F238E27FC236}">
                <a16:creationId xmlns:a16="http://schemas.microsoft.com/office/drawing/2014/main" id="{A0C013EA-F13D-984F-822B-6A43E1274776}"/>
              </a:ext>
            </a:extLst>
          </p:cNvPr>
          <p:cNvSpPr>
            <a:spLocks noGrp="1"/>
          </p:cNvSpPr>
          <p:nvPr>
            <p:ph idx="1"/>
          </p:nvPr>
        </p:nvSpPr>
        <p:spPr>
          <a:xfrm>
            <a:off x="1706062" y="2291261"/>
            <a:ext cx="8779512" cy="3484505"/>
          </a:xfrm>
        </p:spPr>
        <p:txBody>
          <a:bodyPr>
            <a:normAutofit/>
          </a:bodyPr>
          <a:lstStyle/>
          <a:p>
            <a:pPr>
              <a:lnSpc>
                <a:spcPct val="90000"/>
              </a:lnSpc>
            </a:pPr>
            <a:r>
              <a:rPr lang="en-US" dirty="0">
                <a:solidFill>
                  <a:srgbClr val="404040"/>
                </a:solidFill>
              </a:rPr>
              <a:t>What is image stitching?</a:t>
            </a:r>
          </a:p>
          <a:p>
            <a:pPr lvl="1">
              <a:lnSpc>
                <a:spcPct val="90000"/>
              </a:lnSpc>
            </a:pPr>
            <a:r>
              <a:rPr lang="en-US" dirty="0">
                <a:solidFill>
                  <a:srgbClr val="404040"/>
                </a:solidFill>
              </a:rPr>
              <a:t>Combine two or more photographic images to generate panorama or high resolution image. </a:t>
            </a:r>
          </a:p>
          <a:p>
            <a:pPr>
              <a:lnSpc>
                <a:spcPct val="90000"/>
              </a:lnSpc>
            </a:pPr>
            <a:r>
              <a:rPr lang="en-US" dirty="0">
                <a:solidFill>
                  <a:srgbClr val="404040"/>
                </a:solidFill>
              </a:rPr>
              <a:t>What is </a:t>
            </a:r>
            <a:r>
              <a:rPr lang="en-US" dirty="0" err="1">
                <a:solidFill>
                  <a:srgbClr val="404040"/>
                </a:solidFill>
              </a:rPr>
              <a:t>autostitch</a:t>
            </a:r>
            <a:r>
              <a:rPr lang="en-US" dirty="0">
                <a:solidFill>
                  <a:srgbClr val="404040"/>
                </a:solidFill>
              </a:rPr>
              <a:t>?</a:t>
            </a:r>
          </a:p>
          <a:p>
            <a:pPr lvl="1">
              <a:lnSpc>
                <a:spcPct val="90000"/>
              </a:lnSpc>
            </a:pPr>
            <a:r>
              <a:rPr lang="en-US" dirty="0" err="1">
                <a:solidFill>
                  <a:srgbClr val="404040"/>
                </a:solidFill>
              </a:rPr>
              <a:t>AutoStitch</a:t>
            </a:r>
            <a:r>
              <a:rPr lang="en-US" dirty="0">
                <a:solidFill>
                  <a:srgbClr val="404040"/>
                </a:solidFill>
              </a:rPr>
              <a:t> takes a step forward in panoramic image stitching by automatically recognizing matching images.</a:t>
            </a:r>
          </a:p>
          <a:p>
            <a:pPr lvl="1">
              <a:lnSpc>
                <a:spcPct val="90000"/>
              </a:lnSpc>
            </a:pPr>
            <a:r>
              <a:rPr lang="en-US" dirty="0">
                <a:solidFill>
                  <a:srgbClr val="404040"/>
                </a:solidFill>
              </a:rPr>
              <a:t>In order to compose a panoramic images, it is fed with two or more images from a camera and stitch them together.</a:t>
            </a:r>
          </a:p>
          <a:p>
            <a:pPr>
              <a:lnSpc>
                <a:spcPct val="90000"/>
              </a:lnSpc>
            </a:pPr>
            <a:r>
              <a:rPr lang="en-US" dirty="0">
                <a:solidFill>
                  <a:srgbClr val="404040"/>
                </a:solidFill>
              </a:rPr>
              <a:t>How does it work?</a:t>
            </a:r>
          </a:p>
          <a:p>
            <a:pPr lvl="1">
              <a:lnSpc>
                <a:spcPct val="90000"/>
              </a:lnSpc>
            </a:pPr>
            <a:r>
              <a:rPr lang="en-US" dirty="0">
                <a:solidFill>
                  <a:srgbClr val="404040"/>
                </a:solidFill>
              </a:rPr>
              <a:t>It works on unordered collections of images, and find the matching features between the images using SIFT algorithms.</a:t>
            </a:r>
          </a:p>
          <a:p>
            <a:pPr lvl="1">
              <a:lnSpc>
                <a:spcPct val="90000"/>
              </a:lnSpc>
            </a:pPr>
            <a:r>
              <a:rPr lang="en-US" dirty="0">
                <a:solidFill>
                  <a:srgbClr val="404040"/>
                </a:solidFill>
              </a:rPr>
              <a:t>Robustly align all images and uses advanced blending algorithms to form panorama</a:t>
            </a:r>
          </a:p>
        </p:txBody>
      </p:sp>
    </p:spTree>
    <p:extLst>
      <p:ext uri="{BB962C8B-B14F-4D97-AF65-F5344CB8AC3E}">
        <p14:creationId xmlns:p14="http://schemas.microsoft.com/office/powerpoint/2010/main" val="27108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5DA9-3CC0-F84F-95E5-E44073429839}"/>
              </a:ext>
            </a:extLst>
          </p:cNvPr>
          <p:cNvSpPr>
            <a:spLocks noGrp="1"/>
          </p:cNvSpPr>
          <p:nvPr>
            <p:ph type="title"/>
          </p:nvPr>
        </p:nvSpPr>
        <p:spPr/>
        <p:txBody>
          <a:bodyPr/>
          <a:lstStyle/>
          <a:p>
            <a:r>
              <a:rPr lang="en-US" dirty="0"/>
              <a:t>How does it work?  </a:t>
            </a:r>
            <a:br>
              <a:rPr lang="en-US" dirty="0"/>
            </a:br>
            <a:r>
              <a:rPr lang="en-US" dirty="0"/>
              <a:t>feature matching</a:t>
            </a:r>
          </a:p>
        </p:txBody>
      </p:sp>
      <p:sp>
        <p:nvSpPr>
          <p:cNvPr id="3" name="Content Placeholder 2">
            <a:extLst>
              <a:ext uri="{FF2B5EF4-FFF2-40B4-BE49-F238E27FC236}">
                <a16:creationId xmlns:a16="http://schemas.microsoft.com/office/drawing/2014/main" id="{CCCD35AF-4688-1848-8833-FF1183CE2843}"/>
              </a:ext>
            </a:extLst>
          </p:cNvPr>
          <p:cNvSpPr>
            <a:spLocks noGrp="1"/>
          </p:cNvSpPr>
          <p:nvPr>
            <p:ph idx="1"/>
          </p:nvPr>
        </p:nvSpPr>
        <p:spPr>
          <a:xfrm>
            <a:off x="2231136" y="2638044"/>
            <a:ext cx="5014616" cy="3101983"/>
          </a:xfrm>
        </p:spPr>
        <p:txBody>
          <a:bodyPr>
            <a:normAutofit fontScale="92500"/>
          </a:bodyPr>
          <a:lstStyle/>
          <a:p>
            <a:r>
              <a:rPr lang="en-US" dirty="0"/>
              <a:t>Feature matching</a:t>
            </a:r>
          </a:p>
          <a:p>
            <a:pPr lvl="1"/>
            <a:r>
              <a:rPr lang="en-US" dirty="0"/>
              <a:t>extract and match SIFT features between the images. SIFT features are located at scale-space max/min of a difference of Gaussian function.</a:t>
            </a:r>
          </a:p>
          <a:p>
            <a:r>
              <a:rPr lang="en-US" dirty="0"/>
              <a:t>The invariant descriptor is computed by accumulating local gradient in orientation histogram</a:t>
            </a:r>
          </a:p>
          <a:p>
            <a:r>
              <a:rPr lang="en-US" dirty="0"/>
              <a:t>SIFT features are invariant under rotation and scale changes, so it can handle images with varying orientation and zoom, unlike Harris corner. </a:t>
            </a:r>
          </a:p>
        </p:txBody>
      </p:sp>
      <p:pic>
        <p:nvPicPr>
          <p:cNvPr id="4" name="Picture 3">
            <a:extLst>
              <a:ext uri="{FF2B5EF4-FFF2-40B4-BE49-F238E27FC236}">
                <a16:creationId xmlns:a16="http://schemas.microsoft.com/office/drawing/2014/main" id="{E3ACB1F2-E064-5B44-BE94-7F9B565F69B8}"/>
              </a:ext>
            </a:extLst>
          </p:cNvPr>
          <p:cNvPicPr>
            <a:picLocks noChangeAspect="1"/>
          </p:cNvPicPr>
          <p:nvPr/>
        </p:nvPicPr>
        <p:blipFill>
          <a:blip r:embed="rId3"/>
          <a:stretch>
            <a:fillRect/>
          </a:stretch>
        </p:blipFill>
        <p:spPr>
          <a:xfrm>
            <a:off x="7597101" y="4496818"/>
            <a:ext cx="4250436" cy="1746754"/>
          </a:xfrm>
          <a:prstGeom prst="rect">
            <a:avLst/>
          </a:prstGeom>
        </p:spPr>
      </p:pic>
      <p:pic>
        <p:nvPicPr>
          <p:cNvPr id="5" name="Picture 4">
            <a:extLst>
              <a:ext uri="{FF2B5EF4-FFF2-40B4-BE49-F238E27FC236}">
                <a16:creationId xmlns:a16="http://schemas.microsoft.com/office/drawing/2014/main" id="{82EA7776-F297-7F40-AE1C-F504749EA0D3}"/>
              </a:ext>
            </a:extLst>
          </p:cNvPr>
          <p:cNvPicPr>
            <a:picLocks noChangeAspect="1"/>
          </p:cNvPicPr>
          <p:nvPr/>
        </p:nvPicPr>
        <p:blipFill>
          <a:blip r:embed="rId4"/>
          <a:stretch>
            <a:fillRect/>
          </a:stretch>
        </p:blipFill>
        <p:spPr>
          <a:xfrm>
            <a:off x="7597101" y="2501792"/>
            <a:ext cx="4250436" cy="1854415"/>
          </a:xfrm>
          <a:prstGeom prst="rect">
            <a:avLst/>
          </a:prstGeom>
        </p:spPr>
      </p:pic>
    </p:spTree>
    <p:extLst>
      <p:ext uri="{BB962C8B-B14F-4D97-AF65-F5344CB8AC3E}">
        <p14:creationId xmlns:p14="http://schemas.microsoft.com/office/powerpoint/2010/main" val="4064731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68B6-A52D-7D4E-95F1-A2E613B79323}"/>
              </a:ext>
            </a:extLst>
          </p:cNvPr>
          <p:cNvSpPr>
            <a:spLocks noGrp="1"/>
          </p:cNvSpPr>
          <p:nvPr>
            <p:ph type="title"/>
          </p:nvPr>
        </p:nvSpPr>
        <p:spPr/>
        <p:txBody>
          <a:bodyPr/>
          <a:lstStyle/>
          <a:p>
            <a:r>
              <a:rPr lang="en-US" dirty="0" err="1"/>
              <a:t>Ransac</a:t>
            </a:r>
            <a:endParaRPr lang="en-US" dirty="0"/>
          </a:p>
        </p:txBody>
      </p:sp>
      <p:sp>
        <p:nvSpPr>
          <p:cNvPr id="12" name="Content Placeholder 11">
            <a:extLst>
              <a:ext uri="{FF2B5EF4-FFF2-40B4-BE49-F238E27FC236}">
                <a16:creationId xmlns:a16="http://schemas.microsoft.com/office/drawing/2014/main" id="{63ADF958-B01C-F643-81D0-96287E120A75}"/>
              </a:ext>
            </a:extLst>
          </p:cNvPr>
          <p:cNvSpPr>
            <a:spLocks noGrp="1"/>
          </p:cNvSpPr>
          <p:nvPr>
            <p:ph idx="1"/>
          </p:nvPr>
        </p:nvSpPr>
        <p:spPr>
          <a:xfrm>
            <a:off x="2231136" y="2312038"/>
            <a:ext cx="7729728" cy="3101983"/>
          </a:xfrm>
        </p:spPr>
        <p:txBody>
          <a:bodyPr/>
          <a:lstStyle/>
          <a:p>
            <a:r>
              <a:rPr lang="en-US" dirty="0"/>
              <a:t>Once all the image matches are extracted, have to identify images that have large number of matches between them. </a:t>
            </a:r>
          </a:p>
          <a:p>
            <a:r>
              <a:rPr lang="en-US" dirty="0"/>
              <a:t>RANSAC is a robust estimation procedure that uses minimal set of randomly sampled correspondences to estimate image transformation, and find a solution that has the best consensus with the data.</a:t>
            </a:r>
          </a:p>
          <a:p>
            <a:r>
              <a:rPr lang="en-US" dirty="0"/>
              <a:t>Then, perform RANSAC to select a set of inliers that are compatible with a homography between the images</a:t>
            </a:r>
          </a:p>
          <a:p>
            <a:r>
              <a:rPr lang="en-US" dirty="0"/>
              <a:t>Verify the image matching using probabilistic model.</a:t>
            </a:r>
          </a:p>
          <a:p>
            <a:pPr marL="0" indent="0">
              <a:buNone/>
            </a:pPr>
            <a:endParaRPr lang="en-US" dirty="0"/>
          </a:p>
          <a:p>
            <a:endParaRPr lang="en-US" dirty="0"/>
          </a:p>
        </p:txBody>
      </p:sp>
      <p:pic>
        <p:nvPicPr>
          <p:cNvPr id="13" name="Content Placeholder 3">
            <a:extLst>
              <a:ext uri="{FF2B5EF4-FFF2-40B4-BE49-F238E27FC236}">
                <a16:creationId xmlns:a16="http://schemas.microsoft.com/office/drawing/2014/main" id="{5708C341-49A2-FB4C-8627-CE8563B9C4A6}"/>
              </a:ext>
            </a:extLst>
          </p:cNvPr>
          <p:cNvPicPr>
            <a:picLocks noChangeAspect="1"/>
          </p:cNvPicPr>
          <p:nvPr/>
        </p:nvPicPr>
        <p:blipFill>
          <a:blip r:embed="rId3"/>
          <a:stretch>
            <a:fillRect/>
          </a:stretch>
        </p:blipFill>
        <p:spPr>
          <a:xfrm>
            <a:off x="7585175" y="4821750"/>
            <a:ext cx="4169103" cy="1733288"/>
          </a:xfrm>
          <a:prstGeom prst="rect">
            <a:avLst/>
          </a:prstGeom>
        </p:spPr>
      </p:pic>
    </p:spTree>
    <p:extLst>
      <p:ext uri="{BB962C8B-B14F-4D97-AF65-F5344CB8AC3E}">
        <p14:creationId xmlns:p14="http://schemas.microsoft.com/office/powerpoint/2010/main" val="38363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5885-821D-BE4A-8BAF-92C601271EB2}"/>
              </a:ext>
            </a:extLst>
          </p:cNvPr>
          <p:cNvSpPr>
            <a:spLocks noGrp="1"/>
          </p:cNvSpPr>
          <p:nvPr>
            <p:ph type="title"/>
          </p:nvPr>
        </p:nvSpPr>
        <p:spPr/>
        <p:txBody>
          <a:bodyPr/>
          <a:lstStyle/>
          <a:p>
            <a:r>
              <a:rPr lang="en-US" dirty="0"/>
              <a:t>Bundle adjustment</a:t>
            </a:r>
          </a:p>
        </p:txBody>
      </p:sp>
      <p:pic>
        <p:nvPicPr>
          <p:cNvPr id="5" name="Content Placeholder 4">
            <a:extLst>
              <a:ext uri="{FF2B5EF4-FFF2-40B4-BE49-F238E27FC236}">
                <a16:creationId xmlns:a16="http://schemas.microsoft.com/office/drawing/2014/main" id="{D15CD39B-8091-9649-8CC4-F4DA57DDE0EF}"/>
              </a:ext>
            </a:extLst>
          </p:cNvPr>
          <p:cNvPicPr>
            <a:picLocks noChangeAspect="1"/>
          </p:cNvPicPr>
          <p:nvPr/>
        </p:nvPicPr>
        <p:blipFill>
          <a:blip r:embed="rId3"/>
          <a:stretch>
            <a:fillRect/>
          </a:stretch>
        </p:blipFill>
        <p:spPr>
          <a:xfrm>
            <a:off x="3903674" y="4299407"/>
            <a:ext cx="3303370" cy="1925252"/>
          </a:xfrm>
          <a:prstGeom prst="rect">
            <a:avLst/>
          </a:prstGeom>
        </p:spPr>
      </p:pic>
      <p:sp>
        <p:nvSpPr>
          <p:cNvPr id="6" name="Content Placeholder 5">
            <a:extLst>
              <a:ext uri="{FF2B5EF4-FFF2-40B4-BE49-F238E27FC236}">
                <a16:creationId xmlns:a16="http://schemas.microsoft.com/office/drawing/2014/main" id="{C0CCACE4-F782-BF42-8AA4-708FA34C9549}"/>
              </a:ext>
            </a:extLst>
          </p:cNvPr>
          <p:cNvSpPr>
            <a:spLocks noGrp="1"/>
          </p:cNvSpPr>
          <p:nvPr>
            <p:ph idx="1"/>
          </p:nvPr>
        </p:nvSpPr>
        <p:spPr/>
        <p:txBody>
          <a:bodyPr/>
          <a:lstStyle/>
          <a:p>
            <a:r>
              <a:rPr lang="en-US" dirty="0"/>
              <a:t>Concatenate pairwise </a:t>
            </a:r>
            <a:r>
              <a:rPr lang="en-US" dirty="0" err="1"/>
              <a:t>homographies</a:t>
            </a:r>
            <a:r>
              <a:rPr lang="en-US" dirty="0"/>
              <a:t>.</a:t>
            </a:r>
          </a:p>
          <a:p>
            <a:r>
              <a:rPr lang="en-US" dirty="0"/>
              <a:t>Images are added to the bundle adjuster one by one, with the best matching image at each step. </a:t>
            </a:r>
          </a:p>
        </p:txBody>
      </p:sp>
    </p:spTree>
    <p:extLst>
      <p:ext uri="{BB962C8B-B14F-4D97-AF65-F5344CB8AC3E}">
        <p14:creationId xmlns:p14="http://schemas.microsoft.com/office/powerpoint/2010/main" val="204345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9231-0102-D94D-8A0B-0350F822CBED}"/>
              </a:ext>
            </a:extLst>
          </p:cNvPr>
          <p:cNvSpPr>
            <a:spLocks noGrp="1"/>
          </p:cNvSpPr>
          <p:nvPr>
            <p:ph type="title"/>
          </p:nvPr>
        </p:nvSpPr>
        <p:spPr/>
        <p:txBody>
          <a:bodyPr/>
          <a:lstStyle/>
          <a:p>
            <a:r>
              <a:rPr lang="en-US" dirty="0"/>
              <a:t>Multiband blending</a:t>
            </a:r>
          </a:p>
        </p:txBody>
      </p:sp>
      <p:sp>
        <p:nvSpPr>
          <p:cNvPr id="3" name="Content Placeholder 2">
            <a:extLst>
              <a:ext uri="{FF2B5EF4-FFF2-40B4-BE49-F238E27FC236}">
                <a16:creationId xmlns:a16="http://schemas.microsoft.com/office/drawing/2014/main" id="{A67D2F10-0DFA-894A-9021-91904BE4B104}"/>
              </a:ext>
            </a:extLst>
          </p:cNvPr>
          <p:cNvSpPr>
            <a:spLocks noGrp="1"/>
          </p:cNvSpPr>
          <p:nvPr>
            <p:ph idx="1"/>
          </p:nvPr>
        </p:nvSpPr>
        <p:spPr/>
        <p:txBody>
          <a:bodyPr/>
          <a:lstStyle/>
          <a:p>
            <a:r>
              <a:rPr lang="en-US" dirty="0"/>
              <a:t>Render the panorama using multiband blending, as there will be some image edges are still visible</a:t>
            </a:r>
          </a:p>
          <a:p>
            <a:r>
              <a:rPr lang="en-US" dirty="0"/>
              <a:t>The idea of multiband blending</a:t>
            </a:r>
          </a:p>
          <a:p>
            <a:pPr lvl="1"/>
            <a:r>
              <a:rPr lang="en-US" dirty="0"/>
              <a:t>Blend low frequencies over a large spatial range, and high frequencies over a short range. </a:t>
            </a:r>
          </a:p>
          <a:p>
            <a:pPr lvl="1"/>
            <a:r>
              <a:rPr lang="en-US" dirty="0"/>
              <a:t>Smooth out the edges.</a:t>
            </a:r>
          </a:p>
          <a:p>
            <a:pPr lvl="1"/>
            <a:r>
              <a:rPr lang="en-US" dirty="0"/>
              <a:t>For each band, overlapping images are linearly combined using corresponding blend weight.  </a:t>
            </a:r>
          </a:p>
        </p:txBody>
      </p:sp>
    </p:spTree>
    <p:extLst>
      <p:ext uri="{BB962C8B-B14F-4D97-AF65-F5344CB8AC3E}">
        <p14:creationId xmlns:p14="http://schemas.microsoft.com/office/powerpoint/2010/main" val="1454402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BFC4-B9F5-E14C-85C4-D554F1360D5E}"/>
              </a:ext>
            </a:extLst>
          </p:cNvPr>
          <p:cNvSpPr>
            <a:spLocks noGrp="1"/>
          </p:cNvSpPr>
          <p:nvPr>
            <p:ph type="title"/>
          </p:nvPr>
        </p:nvSpPr>
        <p:spPr>
          <a:xfrm>
            <a:off x="2231136" y="964692"/>
            <a:ext cx="7729728" cy="1188720"/>
          </a:xfrm>
        </p:spPr>
        <p:txBody>
          <a:bodyPr/>
          <a:lstStyle/>
          <a:p>
            <a:r>
              <a:rPr lang="en-US"/>
              <a:t>features</a:t>
            </a:r>
            <a:endParaRPr lang="en-US" dirty="0"/>
          </a:p>
        </p:txBody>
      </p:sp>
      <p:sp>
        <p:nvSpPr>
          <p:cNvPr id="3" name="Content Placeholder 2">
            <a:extLst>
              <a:ext uri="{FF2B5EF4-FFF2-40B4-BE49-F238E27FC236}">
                <a16:creationId xmlns:a16="http://schemas.microsoft.com/office/drawing/2014/main" id="{9C26A7BA-2FB9-FB4C-93DD-88B614A5B2D5}"/>
              </a:ext>
            </a:extLst>
          </p:cNvPr>
          <p:cNvSpPr>
            <a:spLocks noGrp="1"/>
          </p:cNvSpPr>
          <p:nvPr>
            <p:ph idx="1"/>
          </p:nvPr>
        </p:nvSpPr>
        <p:spPr>
          <a:xfrm>
            <a:off x="2231136" y="2638044"/>
            <a:ext cx="7729728" cy="3101983"/>
          </a:xfrm>
        </p:spPr>
        <p:txBody>
          <a:bodyPr/>
          <a:lstStyle/>
          <a:p>
            <a:r>
              <a:rPr lang="en-US" dirty="0"/>
              <a:t>Takes various format of the images, that is BMP, PNG, JPEG</a:t>
            </a:r>
          </a:p>
          <a:p>
            <a:r>
              <a:rPr lang="en-US" dirty="0"/>
              <a:t>Produce panoramic images from a set of images </a:t>
            </a:r>
          </a:p>
          <a:p>
            <a:r>
              <a:rPr lang="en-US" dirty="0"/>
              <a:t>Blending options : </a:t>
            </a:r>
          </a:p>
          <a:p>
            <a:pPr lvl="1"/>
            <a:r>
              <a:rPr lang="en-US" dirty="0"/>
              <a:t>None</a:t>
            </a:r>
          </a:p>
          <a:p>
            <a:pPr lvl="1"/>
            <a:r>
              <a:rPr lang="en-US" dirty="0"/>
              <a:t>Linear</a:t>
            </a:r>
          </a:p>
          <a:p>
            <a:pPr lvl="1"/>
            <a:r>
              <a:rPr lang="en-US" dirty="0"/>
              <a:t>Multiband</a:t>
            </a:r>
          </a:p>
          <a:p>
            <a:r>
              <a:rPr lang="en-US" dirty="0"/>
              <a:t>Select the output size – height/weight/scale</a:t>
            </a:r>
          </a:p>
          <a:p>
            <a:endParaRPr lang="en-US" dirty="0"/>
          </a:p>
        </p:txBody>
      </p:sp>
    </p:spTree>
    <p:extLst>
      <p:ext uri="{BB962C8B-B14F-4D97-AF65-F5344CB8AC3E}">
        <p14:creationId xmlns:p14="http://schemas.microsoft.com/office/powerpoint/2010/main" val="29828160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{8D0CEA6B-BD71-B84F-8E0F-8DB7DDA87081}tf10001120</Template>
  <TotalTime>866</TotalTime>
  <Words>1293</Words>
  <Application>Microsoft Macintosh PowerPoint</Application>
  <PresentationFormat>Widescreen</PresentationFormat>
  <Paragraphs>121</Paragraphs>
  <Slides>21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autostitching</vt:lpstr>
      <vt:lpstr>Table of Content</vt:lpstr>
      <vt:lpstr>Self Introduction</vt:lpstr>
      <vt:lpstr>autostitch</vt:lpstr>
      <vt:lpstr>How does it work?   feature matching</vt:lpstr>
      <vt:lpstr>Ransac</vt:lpstr>
      <vt:lpstr>Bundle adjustment</vt:lpstr>
      <vt:lpstr>Multiband blending</vt:lpstr>
      <vt:lpstr>features</vt:lpstr>
      <vt:lpstr>Experiment</vt:lpstr>
      <vt:lpstr>experiment</vt:lpstr>
      <vt:lpstr>Input images</vt:lpstr>
      <vt:lpstr>Blending option - off</vt:lpstr>
      <vt:lpstr>Blending option – linearly blended</vt:lpstr>
      <vt:lpstr>Blending option - Multiband blended</vt:lpstr>
      <vt:lpstr>Comparison on the blending option</vt:lpstr>
      <vt:lpstr>Blending option – None</vt:lpstr>
      <vt:lpstr>Blending option – linearly blended</vt:lpstr>
      <vt:lpstr>Blending option – multiband blended</vt:lpstr>
      <vt:lpstr>appendix</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autostitching</dc:title>
  <dc:creator>Fabian Tan</dc:creator>
  <cp:lastModifiedBy>Fabian Tan</cp:lastModifiedBy>
  <cp:revision>26</cp:revision>
  <dcterms:created xsi:type="dcterms:W3CDTF">2019-06-08T17:01:39Z</dcterms:created>
  <dcterms:modified xsi:type="dcterms:W3CDTF">2019-06-09T14:35:35Z</dcterms:modified>
</cp:coreProperties>
</file>